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20"/>
  </p:notesMasterIdLst>
  <p:handoutMasterIdLst>
    <p:handoutMasterId r:id="rId21"/>
  </p:handoutMasterIdLst>
  <p:sldIdLst>
    <p:sldId id="256" r:id="rId6"/>
    <p:sldId id="527" r:id="rId7"/>
    <p:sldId id="528" r:id="rId8"/>
    <p:sldId id="526" r:id="rId9"/>
    <p:sldId id="536" r:id="rId10"/>
    <p:sldId id="530" r:id="rId11"/>
    <p:sldId id="533" r:id="rId12"/>
    <p:sldId id="539" r:id="rId13"/>
    <p:sldId id="529" r:id="rId14"/>
    <p:sldId id="531" r:id="rId15"/>
    <p:sldId id="543" r:id="rId16"/>
    <p:sldId id="538" r:id="rId17"/>
    <p:sldId id="542" r:id="rId18"/>
    <p:sldId id="541" r:id="rId19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11761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23523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35285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47046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558807" algn="l" defTabSz="1023523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3070568" algn="l" defTabSz="1023523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582330" algn="l" defTabSz="1023523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4094092" algn="l" defTabSz="1023523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vyam Nagpal" initials="DN" lastIdx="1" clrIdx="0">
    <p:extLst>
      <p:ext uri="{19B8F6BF-5375-455C-9EA6-DF929625EA0E}">
        <p15:presenceInfo xmlns:p15="http://schemas.microsoft.com/office/powerpoint/2012/main" userId="S-1-5-21-653272589-3936800030-4198134656-22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72A6"/>
    <a:srgbClr val="F46C6C"/>
    <a:srgbClr val="262626"/>
    <a:srgbClr val="FF2929"/>
    <a:srgbClr val="646464"/>
    <a:srgbClr val="E100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01" autoAdjust="0"/>
    <p:restoredTop sz="91727" autoAdjust="0"/>
  </p:normalViewPr>
  <p:slideViewPr>
    <p:cSldViewPr>
      <p:cViewPr varScale="1">
        <p:scale>
          <a:sx n="68" d="100"/>
          <a:sy n="68" d="100"/>
        </p:scale>
        <p:origin x="1770" y="72"/>
      </p:cViewPr>
      <p:guideLst>
        <p:guide orient="horz" pos="21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1668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Without electricity access (BaU)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Sheet1!$C$3:$E$3</c:f>
              <c:numCache>
                <c:formatCode>General</c:formatCode>
                <c:ptCount val="3"/>
                <c:pt idx="0">
                  <c:v>1990</c:v>
                </c:pt>
                <c:pt idx="1">
                  <c:v>2012</c:v>
                </c:pt>
                <c:pt idx="2">
                  <c:v>2030</c:v>
                </c:pt>
              </c:numCache>
            </c:numRef>
          </c:cat>
          <c:val>
            <c:numRef>
              <c:f>Sheet1!$C$4:$E$4</c:f>
              <c:numCache>
                <c:formatCode>General</c:formatCode>
                <c:ptCount val="3"/>
                <c:pt idx="0">
                  <c:v>1263.1199999999999</c:v>
                </c:pt>
                <c:pt idx="1">
                  <c:v>1100</c:v>
                </c:pt>
                <c:pt idx="2">
                  <c:v>969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Sheet1!$B$5</c:f>
              <c:strCache>
                <c:ptCount val="1"/>
                <c:pt idx="0">
                  <c:v>Without access to clean cooking facilities (BaU)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Sheet1!$C$3:$E$3</c:f>
              <c:numCache>
                <c:formatCode>General</c:formatCode>
                <c:ptCount val="3"/>
                <c:pt idx="0">
                  <c:v>1990</c:v>
                </c:pt>
                <c:pt idx="1">
                  <c:v>2012</c:v>
                </c:pt>
                <c:pt idx="2">
                  <c:v>2030</c:v>
                </c:pt>
              </c:numCache>
            </c:numRef>
          </c:cat>
          <c:val>
            <c:numRef>
              <c:f>Sheet1!$C$5:$E$5</c:f>
              <c:numCache>
                <c:formatCode>General</c:formatCode>
                <c:ptCount val="3"/>
                <c:pt idx="0">
                  <c:v>2789.3900000000003</c:v>
                </c:pt>
                <c:pt idx="1">
                  <c:v>2679</c:v>
                </c:pt>
                <c:pt idx="2">
                  <c:v>2524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Sheet1!$B$6</c:f>
              <c:strCache>
                <c:ptCount val="1"/>
                <c:pt idx="0">
                  <c:v>Without electricity access (Target)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lgDash"/>
              <a:round/>
            </a:ln>
            <a:effectLst/>
          </c:spPr>
          <c:marker>
            <c:symbol val="none"/>
          </c:marker>
          <c:cat>
            <c:numRef>
              <c:f>Sheet1!$C$3:$E$3</c:f>
              <c:numCache>
                <c:formatCode>General</c:formatCode>
                <c:ptCount val="3"/>
                <c:pt idx="0">
                  <c:v>1990</c:v>
                </c:pt>
                <c:pt idx="1">
                  <c:v>2012</c:v>
                </c:pt>
                <c:pt idx="2">
                  <c:v>2030</c:v>
                </c:pt>
              </c:numCache>
            </c:numRef>
          </c:cat>
          <c:val>
            <c:numRef>
              <c:f>Sheet1!$C$6:$E$6</c:f>
              <c:numCache>
                <c:formatCode>General</c:formatCode>
                <c:ptCount val="3"/>
                <c:pt idx="1">
                  <c:v>1100</c:v>
                </c:pt>
                <c:pt idx="2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Sheet1!$B$7</c:f>
              <c:strCache>
                <c:ptCount val="1"/>
                <c:pt idx="0">
                  <c:v>Without access to clean cooking facilities (Target)</c:v>
                </c:pt>
              </c:strCache>
            </c:strRef>
          </c:tx>
          <c:spPr>
            <a:ln w="28575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cat>
            <c:numRef>
              <c:f>Sheet1!$C$3:$E$3</c:f>
              <c:numCache>
                <c:formatCode>General</c:formatCode>
                <c:ptCount val="3"/>
                <c:pt idx="0">
                  <c:v>1990</c:v>
                </c:pt>
                <c:pt idx="1">
                  <c:v>2012</c:v>
                </c:pt>
                <c:pt idx="2">
                  <c:v>2030</c:v>
                </c:pt>
              </c:numCache>
            </c:numRef>
          </c:cat>
          <c:val>
            <c:numRef>
              <c:f>Sheet1!$C$7:$E$7</c:f>
              <c:numCache>
                <c:formatCode>General</c:formatCode>
                <c:ptCount val="3"/>
                <c:pt idx="1">
                  <c:v>2679</c:v>
                </c:pt>
                <c:pt idx="2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832576736"/>
        <c:axId val="-1832579456"/>
      </c:lineChart>
      <c:catAx>
        <c:axId val="-1832576736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32579456"/>
        <c:crosses val="autoZero"/>
        <c:auto val="1"/>
        <c:lblAlgn val="ctr"/>
        <c:lblOffset val="0"/>
        <c:noMultiLvlLbl val="0"/>
      </c:catAx>
      <c:valAx>
        <c:axId val="-1832579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b="1"/>
                  <a:t>Million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325767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09376C-9833-4479-8CCB-63274ECF10DF}" type="doc">
      <dgm:prSet loTypeId="urn:microsoft.com/office/officeart/2005/8/layout/radial6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3D3AE55D-3DB2-4F3E-B606-FB73A782B23B}">
      <dgm:prSet phldrT="[Text]" custT="1"/>
      <dgm:spPr/>
      <dgm:t>
        <a:bodyPr/>
        <a:lstStyle/>
        <a:p>
          <a:r>
            <a:rPr lang="en-US" sz="1600" dirty="0" smtClean="0"/>
            <a:t>Decentralised renewable energy</a:t>
          </a:r>
          <a:endParaRPr lang="en-US" sz="1600" dirty="0"/>
        </a:p>
      </dgm:t>
    </dgm:pt>
    <dgm:pt modelId="{695B5791-3157-4CEF-9452-B0BFD5AFE863}" type="parTrans" cxnId="{E220787C-8FFE-4B86-9487-2490575C911A}">
      <dgm:prSet/>
      <dgm:spPr/>
      <dgm:t>
        <a:bodyPr/>
        <a:lstStyle/>
        <a:p>
          <a:endParaRPr lang="en-US" sz="1600"/>
        </a:p>
      </dgm:t>
    </dgm:pt>
    <dgm:pt modelId="{67DE5EBA-0131-4CE5-B33E-A992F7699965}" type="sibTrans" cxnId="{E220787C-8FFE-4B86-9487-2490575C911A}">
      <dgm:prSet/>
      <dgm:spPr/>
      <dgm:t>
        <a:bodyPr/>
        <a:lstStyle/>
        <a:p>
          <a:endParaRPr lang="en-US" sz="1600"/>
        </a:p>
      </dgm:t>
    </dgm:pt>
    <dgm:pt modelId="{640ADCD0-8104-479A-86AA-AC506132FB06}">
      <dgm:prSet phldrT="[Text]" custT="1"/>
      <dgm:spPr/>
      <dgm:t>
        <a:bodyPr/>
        <a:lstStyle/>
        <a:p>
          <a:r>
            <a:rPr lang="en-US" sz="1700" dirty="0" smtClean="0"/>
            <a:t>Cost</a:t>
          </a:r>
          <a:endParaRPr lang="en-US" sz="1700" dirty="0"/>
        </a:p>
      </dgm:t>
    </dgm:pt>
    <dgm:pt modelId="{20F99570-2E3B-418D-8A03-33E457BCED8F}" type="parTrans" cxnId="{377EB811-99FF-4C2E-87F0-0A603C9FD5A9}">
      <dgm:prSet/>
      <dgm:spPr/>
      <dgm:t>
        <a:bodyPr/>
        <a:lstStyle/>
        <a:p>
          <a:endParaRPr lang="en-US" sz="1600"/>
        </a:p>
      </dgm:t>
    </dgm:pt>
    <dgm:pt modelId="{1B35BCD4-4A93-4BF8-AB4D-7F497096D488}" type="sibTrans" cxnId="{377EB811-99FF-4C2E-87F0-0A603C9FD5A9}">
      <dgm:prSet/>
      <dgm:spPr/>
      <dgm:t>
        <a:bodyPr/>
        <a:lstStyle/>
        <a:p>
          <a:endParaRPr lang="en-US" sz="1600"/>
        </a:p>
      </dgm:t>
    </dgm:pt>
    <dgm:pt modelId="{14B00EA6-C002-401D-B2B4-4D9C6B883453}">
      <dgm:prSet phldrT="[Text]" custT="1"/>
      <dgm:spPr/>
      <dgm:t>
        <a:bodyPr/>
        <a:lstStyle/>
        <a:p>
          <a:r>
            <a:rPr lang="en-US" sz="1700" dirty="0" smtClean="0"/>
            <a:t>Sustainable</a:t>
          </a:r>
          <a:endParaRPr lang="en-US" sz="1700" dirty="0"/>
        </a:p>
      </dgm:t>
    </dgm:pt>
    <dgm:pt modelId="{9FAF0583-3E15-4902-B22A-F136C0346A09}" type="parTrans" cxnId="{300BBF01-7A61-4774-94FE-D499FAADAD1E}">
      <dgm:prSet/>
      <dgm:spPr/>
      <dgm:t>
        <a:bodyPr/>
        <a:lstStyle/>
        <a:p>
          <a:endParaRPr lang="en-US" sz="1600"/>
        </a:p>
      </dgm:t>
    </dgm:pt>
    <dgm:pt modelId="{813AB3BA-12AB-46FA-843B-70CE6563FD48}" type="sibTrans" cxnId="{300BBF01-7A61-4774-94FE-D499FAADAD1E}">
      <dgm:prSet/>
      <dgm:spPr/>
      <dgm:t>
        <a:bodyPr/>
        <a:lstStyle/>
        <a:p>
          <a:endParaRPr lang="en-US" sz="1600"/>
        </a:p>
      </dgm:t>
    </dgm:pt>
    <dgm:pt modelId="{CBF088B2-2531-48F4-A29A-8AC8EDEE421B}">
      <dgm:prSet phldrT="[Text]" custT="1"/>
      <dgm:spPr/>
      <dgm:t>
        <a:bodyPr/>
        <a:lstStyle/>
        <a:p>
          <a:r>
            <a:rPr lang="en-US" sz="1700" dirty="0" smtClean="0"/>
            <a:t>Service</a:t>
          </a:r>
          <a:endParaRPr lang="en-US" sz="1700" dirty="0"/>
        </a:p>
      </dgm:t>
    </dgm:pt>
    <dgm:pt modelId="{3567004B-7855-47C6-9B3E-56D8316E886F}" type="parTrans" cxnId="{6821E830-47AB-4BB1-9C09-CC36B56BC1D1}">
      <dgm:prSet/>
      <dgm:spPr/>
      <dgm:t>
        <a:bodyPr/>
        <a:lstStyle/>
        <a:p>
          <a:endParaRPr lang="en-US" sz="1600"/>
        </a:p>
      </dgm:t>
    </dgm:pt>
    <dgm:pt modelId="{9AB77CA6-AFDF-41A5-9DBD-9A40E4D7E49A}" type="sibTrans" cxnId="{6821E830-47AB-4BB1-9C09-CC36B56BC1D1}">
      <dgm:prSet/>
      <dgm:spPr/>
      <dgm:t>
        <a:bodyPr/>
        <a:lstStyle/>
        <a:p>
          <a:endParaRPr lang="en-US" sz="1600"/>
        </a:p>
      </dgm:t>
    </dgm:pt>
    <dgm:pt modelId="{9CFBDEA6-FD48-4688-93E7-16150F7115C2}">
      <dgm:prSet phldrT="[Text]" custT="1"/>
      <dgm:spPr/>
      <dgm:t>
        <a:bodyPr/>
        <a:lstStyle/>
        <a:p>
          <a:r>
            <a:rPr lang="en-US" sz="1700" dirty="0" smtClean="0"/>
            <a:t>Value creation</a:t>
          </a:r>
          <a:endParaRPr lang="en-US" sz="1700" dirty="0"/>
        </a:p>
      </dgm:t>
    </dgm:pt>
    <dgm:pt modelId="{097F8EDE-684D-401E-A500-D0515F66702B}" type="parTrans" cxnId="{350FCDC2-4957-4AEF-99C4-3198B35D1A4B}">
      <dgm:prSet/>
      <dgm:spPr/>
      <dgm:t>
        <a:bodyPr/>
        <a:lstStyle/>
        <a:p>
          <a:endParaRPr lang="en-US" sz="1600"/>
        </a:p>
      </dgm:t>
    </dgm:pt>
    <dgm:pt modelId="{CDBE965C-4391-4A1B-87D2-269EA4198679}" type="sibTrans" cxnId="{350FCDC2-4957-4AEF-99C4-3198B35D1A4B}">
      <dgm:prSet/>
      <dgm:spPr/>
      <dgm:t>
        <a:bodyPr/>
        <a:lstStyle/>
        <a:p>
          <a:endParaRPr lang="en-US" sz="1600"/>
        </a:p>
      </dgm:t>
    </dgm:pt>
    <dgm:pt modelId="{E79E8EE9-EB75-4085-BDEA-8B526030D79B}">
      <dgm:prSet custT="1"/>
      <dgm:spPr/>
      <dgm:t>
        <a:bodyPr/>
        <a:lstStyle/>
        <a:p>
          <a:r>
            <a:rPr lang="en-US" sz="1700" dirty="0" smtClean="0"/>
            <a:t>Time</a:t>
          </a:r>
          <a:endParaRPr lang="en-US" sz="1700" dirty="0"/>
        </a:p>
      </dgm:t>
    </dgm:pt>
    <dgm:pt modelId="{E78CE598-8010-4CA6-95CA-FE82CA27E3EE}" type="parTrans" cxnId="{66AECD9E-3D0F-46F6-88B6-373A4836FC19}">
      <dgm:prSet/>
      <dgm:spPr/>
      <dgm:t>
        <a:bodyPr/>
        <a:lstStyle/>
        <a:p>
          <a:endParaRPr lang="en-US" sz="1600"/>
        </a:p>
      </dgm:t>
    </dgm:pt>
    <dgm:pt modelId="{F25424CA-7368-4E62-82F4-C5A89B1635AF}" type="sibTrans" cxnId="{66AECD9E-3D0F-46F6-88B6-373A4836FC19}">
      <dgm:prSet/>
      <dgm:spPr/>
      <dgm:t>
        <a:bodyPr/>
        <a:lstStyle/>
        <a:p>
          <a:endParaRPr lang="en-US" sz="1600"/>
        </a:p>
      </dgm:t>
    </dgm:pt>
    <dgm:pt modelId="{7E0999AE-3E72-4443-8B94-62522F68E71A}" type="pres">
      <dgm:prSet presAssocID="{2D09376C-9833-4479-8CCB-63274ECF10D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5045B1-22F3-4F12-A7B1-E3770C3496C2}" type="pres">
      <dgm:prSet presAssocID="{3D3AE55D-3DB2-4F3E-B606-FB73A782B23B}" presName="centerShape" presStyleLbl="node0" presStyleIdx="0" presStyleCnt="1"/>
      <dgm:spPr/>
      <dgm:t>
        <a:bodyPr/>
        <a:lstStyle/>
        <a:p>
          <a:endParaRPr lang="en-US"/>
        </a:p>
      </dgm:t>
    </dgm:pt>
    <dgm:pt modelId="{F0F21294-7BDD-44A7-B3F9-79FF9613B778}" type="pres">
      <dgm:prSet presAssocID="{640ADCD0-8104-479A-86AA-AC506132FB0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ED0072-A4BA-4409-A731-CB8B4323169B}" type="pres">
      <dgm:prSet presAssocID="{640ADCD0-8104-479A-86AA-AC506132FB06}" presName="dummy" presStyleCnt="0"/>
      <dgm:spPr/>
    </dgm:pt>
    <dgm:pt modelId="{6FB2601C-CAC7-48D9-BA74-DCF58496F963}" type="pres">
      <dgm:prSet presAssocID="{1B35BCD4-4A93-4BF8-AB4D-7F497096D488}" presName="sibTrans" presStyleLbl="sibTrans2D1" presStyleIdx="0" presStyleCnt="5"/>
      <dgm:spPr/>
      <dgm:t>
        <a:bodyPr/>
        <a:lstStyle/>
        <a:p>
          <a:endParaRPr lang="en-US"/>
        </a:p>
      </dgm:t>
    </dgm:pt>
    <dgm:pt modelId="{6ED6FC00-91CC-4DCD-B9D3-44544140694E}" type="pres">
      <dgm:prSet presAssocID="{E79E8EE9-EB75-4085-BDEA-8B526030D79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4CABCF-E12F-4867-8491-B80DC3B679F5}" type="pres">
      <dgm:prSet presAssocID="{E79E8EE9-EB75-4085-BDEA-8B526030D79B}" presName="dummy" presStyleCnt="0"/>
      <dgm:spPr/>
    </dgm:pt>
    <dgm:pt modelId="{2DFDCDF6-991A-4F3A-BE91-4441AF7BEC55}" type="pres">
      <dgm:prSet presAssocID="{F25424CA-7368-4E62-82F4-C5A89B1635AF}" presName="sibTrans" presStyleLbl="sibTrans2D1" presStyleIdx="1" presStyleCnt="5"/>
      <dgm:spPr/>
      <dgm:t>
        <a:bodyPr/>
        <a:lstStyle/>
        <a:p>
          <a:endParaRPr lang="en-US"/>
        </a:p>
      </dgm:t>
    </dgm:pt>
    <dgm:pt modelId="{4137F8FB-D7C8-48F8-9DF0-13E002C4778B}" type="pres">
      <dgm:prSet presAssocID="{14B00EA6-C002-401D-B2B4-4D9C6B88345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A4EB41-C869-4BE6-9108-646F4E49C2AE}" type="pres">
      <dgm:prSet presAssocID="{14B00EA6-C002-401D-B2B4-4D9C6B883453}" presName="dummy" presStyleCnt="0"/>
      <dgm:spPr/>
    </dgm:pt>
    <dgm:pt modelId="{6E775F8D-9BC2-4176-9F79-96F7E6945521}" type="pres">
      <dgm:prSet presAssocID="{813AB3BA-12AB-46FA-843B-70CE6563FD48}" presName="sibTrans" presStyleLbl="sibTrans2D1" presStyleIdx="2" presStyleCnt="5"/>
      <dgm:spPr/>
      <dgm:t>
        <a:bodyPr/>
        <a:lstStyle/>
        <a:p>
          <a:endParaRPr lang="en-US"/>
        </a:p>
      </dgm:t>
    </dgm:pt>
    <dgm:pt modelId="{AD22409A-1ECA-4516-8A2D-C3E8111854C6}" type="pres">
      <dgm:prSet presAssocID="{CBF088B2-2531-48F4-A29A-8AC8EDEE421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3608D1-31B7-421F-BB63-E276D6ED3AE7}" type="pres">
      <dgm:prSet presAssocID="{CBF088B2-2531-48F4-A29A-8AC8EDEE421B}" presName="dummy" presStyleCnt="0"/>
      <dgm:spPr/>
    </dgm:pt>
    <dgm:pt modelId="{FE4B3EA6-B210-4AE2-BED8-1D4178536464}" type="pres">
      <dgm:prSet presAssocID="{9AB77CA6-AFDF-41A5-9DBD-9A40E4D7E49A}" presName="sibTrans" presStyleLbl="sibTrans2D1" presStyleIdx="3" presStyleCnt="5"/>
      <dgm:spPr/>
      <dgm:t>
        <a:bodyPr/>
        <a:lstStyle/>
        <a:p>
          <a:endParaRPr lang="en-US"/>
        </a:p>
      </dgm:t>
    </dgm:pt>
    <dgm:pt modelId="{A69CF27E-398D-4EFF-90B6-4A0781A22C7F}" type="pres">
      <dgm:prSet presAssocID="{9CFBDEA6-FD48-4688-93E7-16150F7115C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6986BF-9ABA-41F7-9B93-4EFAF14A057C}" type="pres">
      <dgm:prSet presAssocID="{9CFBDEA6-FD48-4688-93E7-16150F7115C2}" presName="dummy" presStyleCnt="0"/>
      <dgm:spPr/>
    </dgm:pt>
    <dgm:pt modelId="{79970204-63C4-496A-B119-565BC474393C}" type="pres">
      <dgm:prSet presAssocID="{CDBE965C-4391-4A1B-87D2-269EA4198679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6821E830-47AB-4BB1-9C09-CC36B56BC1D1}" srcId="{3D3AE55D-3DB2-4F3E-B606-FB73A782B23B}" destId="{CBF088B2-2531-48F4-A29A-8AC8EDEE421B}" srcOrd="3" destOrd="0" parTransId="{3567004B-7855-47C6-9B3E-56D8316E886F}" sibTransId="{9AB77CA6-AFDF-41A5-9DBD-9A40E4D7E49A}"/>
    <dgm:cxn modelId="{470BC513-398E-4061-A0DC-42EBD5A977ED}" type="presOf" srcId="{1B35BCD4-4A93-4BF8-AB4D-7F497096D488}" destId="{6FB2601C-CAC7-48D9-BA74-DCF58496F963}" srcOrd="0" destOrd="0" presId="urn:microsoft.com/office/officeart/2005/8/layout/radial6"/>
    <dgm:cxn modelId="{4345F0E9-BCD9-4F1A-989E-ADDB2832730A}" type="presOf" srcId="{14B00EA6-C002-401D-B2B4-4D9C6B883453}" destId="{4137F8FB-D7C8-48F8-9DF0-13E002C4778B}" srcOrd="0" destOrd="0" presId="urn:microsoft.com/office/officeart/2005/8/layout/radial6"/>
    <dgm:cxn modelId="{E220787C-8FFE-4B86-9487-2490575C911A}" srcId="{2D09376C-9833-4479-8CCB-63274ECF10DF}" destId="{3D3AE55D-3DB2-4F3E-B606-FB73A782B23B}" srcOrd="0" destOrd="0" parTransId="{695B5791-3157-4CEF-9452-B0BFD5AFE863}" sibTransId="{67DE5EBA-0131-4CE5-B33E-A992F7699965}"/>
    <dgm:cxn modelId="{300BBF01-7A61-4774-94FE-D499FAADAD1E}" srcId="{3D3AE55D-3DB2-4F3E-B606-FB73A782B23B}" destId="{14B00EA6-C002-401D-B2B4-4D9C6B883453}" srcOrd="2" destOrd="0" parTransId="{9FAF0583-3E15-4902-B22A-F136C0346A09}" sibTransId="{813AB3BA-12AB-46FA-843B-70CE6563FD48}"/>
    <dgm:cxn modelId="{CE0884AB-AF4A-424E-8EA2-D8BEC90260BB}" type="presOf" srcId="{CDBE965C-4391-4A1B-87D2-269EA4198679}" destId="{79970204-63C4-496A-B119-565BC474393C}" srcOrd="0" destOrd="0" presId="urn:microsoft.com/office/officeart/2005/8/layout/radial6"/>
    <dgm:cxn modelId="{377EB811-99FF-4C2E-87F0-0A603C9FD5A9}" srcId="{3D3AE55D-3DB2-4F3E-B606-FB73A782B23B}" destId="{640ADCD0-8104-479A-86AA-AC506132FB06}" srcOrd="0" destOrd="0" parTransId="{20F99570-2E3B-418D-8A03-33E457BCED8F}" sibTransId="{1B35BCD4-4A93-4BF8-AB4D-7F497096D488}"/>
    <dgm:cxn modelId="{095F71BF-C9BD-46D3-99B3-38D585ECC047}" type="presOf" srcId="{E79E8EE9-EB75-4085-BDEA-8B526030D79B}" destId="{6ED6FC00-91CC-4DCD-B9D3-44544140694E}" srcOrd="0" destOrd="0" presId="urn:microsoft.com/office/officeart/2005/8/layout/radial6"/>
    <dgm:cxn modelId="{66AECD9E-3D0F-46F6-88B6-373A4836FC19}" srcId="{3D3AE55D-3DB2-4F3E-B606-FB73A782B23B}" destId="{E79E8EE9-EB75-4085-BDEA-8B526030D79B}" srcOrd="1" destOrd="0" parTransId="{E78CE598-8010-4CA6-95CA-FE82CA27E3EE}" sibTransId="{F25424CA-7368-4E62-82F4-C5A89B1635AF}"/>
    <dgm:cxn modelId="{350FCDC2-4957-4AEF-99C4-3198B35D1A4B}" srcId="{3D3AE55D-3DB2-4F3E-B606-FB73A782B23B}" destId="{9CFBDEA6-FD48-4688-93E7-16150F7115C2}" srcOrd="4" destOrd="0" parTransId="{097F8EDE-684D-401E-A500-D0515F66702B}" sibTransId="{CDBE965C-4391-4A1B-87D2-269EA4198679}"/>
    <dgm:cxn modelId="{3C5B846C-C74D-4D23-BFD7-726D82BF7D04}" type="presOf" srcId="{9CFBDEA6-FD48-4688-93E7-16150F7115C2}" destId="{A69CF27E-398D-4EFF-90B6-4A0781A22C7F}" srcOrd="0" destOrd="0" presId="urn:microsoft.com/office/officeart/2005/8/layout/radial6"/>
    <dgm:cxn modelId="{14A2D9BF-ED47-41BA-8931-E687BB046635}" type="presOf" srcId="{813AB3BA-12AB-46FA-843B-70CE6563FD48}" destId="{6E775F8D-9BC2-4176-9F79-96F7E6945521}" srcOrd="0" destOrd="0" presId="urn:microsoft.com/office/officeart/2005/8/layout/radial6"/>
    <dgm:cxn modelId="{B55CC683-30F4-489A-BD18-4057838F899C}" type="presOf" srcId="{9AB77CA6-AFDF-41A5-9DBD-9A40E4D7E49A}" destId="{FE4B3EA6-B210-4AE2-BED8-1D4178536464}" srcOrd="0" destOrd="0" presId="urn:microsoft.com/office/officeart/2005/8/layout/radial6"/>
    <dgm:cxn modelId="{F5892B49-3F56-4E46-BDAE-0E00962EEF57}" type="presOf" srcId="{2D09376C-9833-4479-8CCB-63274ECF10DF}" destId="{7E0999AE-3E72-4443-8B94-62522F68E71A}" srcOrd="0" destOrd="0" presId="urn:microsoft.com/office/officeart/2005/8/layout/radial6"/>
    <dgm:cxn modelId="{047BE6FC-89EA-4890-AECA-E5135F464A0C}" type="presOf" srcId="{640ADCD0-8104-479A-86AA-AC506132FB06}" destId="{F0F21294-7BDD-44A7-B3F9-79FF9613B778}" srcOrd="0" destOrd="0" presId="urn:microsoft.com/office/officeart/2005/8/layout/radial6"/>
    <dgm:cxn modelId="{AC639ED8-9C75-4841-9417-226D15E2A565}" type="presOf" srcId="{3D3AE55D-3DB2-4F3E-B606-FB73A782B23B}" destId="{375045B1-22F3-4F12-A7B1-E3770C3496C2}" srcOrd="0" destOrd="0" presId="urn:microsoft.com/office/officeart/2005/8/layout/radial6"/>
    <dgm:cxn modelId="{D2FF7D85-991E-4E99-B4A2-6074EAFF280E}" type="presOf" srcId="{F25424CA-7368-4E62-82F4-C5A89B1635AF}" destId="{2DFDCDF6-991A-4F3A-BE91-4441AF7BEC55}" srcOrd="0" destOrd="0" presId="urn:microsoft.com/office/officeart/2005/8/layout/radial6"/>
    <dgm:cxn modelId="{0C9F2051-5A70-47AA-B6A5-F2DBBAC178A4}" type="presOf" srcId="{CBF088B2-2531-48F4-A29A-8AC8EDEE421B}" destId="{AD22409A-1ECA-4516-8A2D-C3E8111854C6}" srcOrd="0" destOrd="0" presId="urn:microsoft.com/office/officeart/2005/8/layout/radial6"/>
    <dgm:cxn modelId="{875EA1F8-C03E-434D-AF4E-CDDC881CB8FD}" type="presParOf" srcId="{7E0999AE-3E72-4443-8B94-62522F68E71A}" destId="{375045B1-22F3-4F12-A7B1-E3770C3496C2}" srcOrd="0" destOrd="0" presId="urn:microsoft.com/office/officeart/2005/8/layout/radial6"/>
    <dgm:cxn modelId="{260DF6FE-1D4C-41F5-B92D-C7EF9B09839C}" type="presParOf" srcId="{7E0999AE-3E72-4443-8B94-62522F68E71A}" destId="{F0F21294-7BDD-44A7-B3F9-79FF9613B778}" srcOrd="1" destOrd="0" presId="urn:microsoft.com/office/officeart/2005/8/layout/radial6"/>
    <dgm:cxn modelId="{672D2B9D-22D8-40E1-935B-EC922C761D3C}" type="presParOf" srcId="{7E0999AE-3E72-4443-8B94-62522F68E71A}" destId="{9BED0072-A4BA-4409-A731-CB8B4323169B}" srcOrd="2" destOrd="0" presId="urn:microsoft.com/office/officeart/2005/8/layout/radial6"/>
    <dgm:cxn modelId="{38505BD1-84E2-47CC-9648-8120F890CE32}" type="presParOf" srcId="{7E0999AE-3E72-4443-8B94-62522F68E71A}" destId="{6FB2601C-CAC7-48D9-BA74-DCF58496F963}" srcOrd="3" destOrd="0" presId="urn:microsoft.com/office/officeart/2005/8/layout/radial6"/>
    <dgm:cxn modelId="{AD584BD7-4B34-4332-B049-93B8097AFBB5}" type="presParOf" srcId="{7E0999AE-3E72-4443-8B94-62522F68E71A}" destId="{6ED6FC00-91CC-4DCD-B9D3-44544140694E}" srcOrd="4" destOrd="0" presId="urn:microsoft.com/office/officeart/2005/8/layout/radial6"/>
    <dgm:cxn modelId="{14762A69-5335-4724-9B2B-C26B9207A841}" type="presParOf" srcId="{7E0999AE-3E72-4443-8B94-62522F68E71A}" destId="{4B4CABCF-E12F-4867-8491-B80DC3B679F5}" srcOrd="5" destOrd="0" presId="urn:microsoft.com/office/officeart/2005/8/layout/radial6"/>
    <dgm:cxn modelId="{1B24B8BB-FEC2-4F1A-A1AA-55B89FBADB94}" type="presParOf" srcId="{7E0999AE-3E72-4443-8B94-62522F68E71A}" destId="{2DFDCDF6-991A-4F3A-BE91-4441AF7BEC55}" srcOrd="6" destOrd="0" presId="urn:microsoft.com/office/officeart/2005/8/layout/radial6"/>
    <dgm:cxn modelId="{A57F019D-134A-4CAC-894E-4EA2C963085C}" type="presParOf" srcId="{7E0999AE-3E72-4443-8B94-62522F68E71A}" destId="{4137F8FB-D7C8-48F8-9DF0-13E002C4778B}" srcOrd="7" destOrd="0" presId="urn:microsoft.com/office/officeart/2005/8/layout/radial6"/>
    <dgm:cxn modelId="{3B577370-8800-4E68-8670-BBEC57769F78}" type="presParOf" srcId="{7E0999AE-3E72-4443-8B94-62522F68E71A}" destId="{BFA4EB41-C869-4BE6-9108-646F4E49C2AE}" srcOrd="8" destOrd="0" presId="urn:microsoft.com/office/officeart/2005/8/layout/radial6"/>
    <dgm:cxn modelId="{3BDB080C-6318-4098-8018-4D5960ACD8C5}" type="presParOf" srcId="{7E0999AE-3E72-4443-8B94-62522F68E71A}" destId="{6E775F8D-9BC2-4176-9F79-96F7E6945521}" srcOrd="9" destOrd="0" presId="urn:microsoft.com/office/officeart/2005/8/layout/radial6"/>
    <dgm:cxn modelId="{5A2F0B04-AFFF-4CD5-8593-A2CB12B40B92}" type="presParOf" srcId="{7E0999AE-3E72-4443-8B94-62522F68E71A}" destId="{AD22409A-1ECA-4516-8A2D-C3E8111854C6}" srcOrd="10" destOrd="0" presId="urn:microsoft.com/office/officeart/2005/8/layout/radial6"/>
    <dgm:cxn modelId="{47415ED0-1C26-43CF-9A73-7CE00693F1A9}" type="presParOf" srcId="{7E0999AE-3E72-4443-8B94-62522F68E71A}" destId="{953608D1-31B7-421F-BB63-E276D6ED3AE7}" srcOrd="11" destOrd="0" presId="urn:microsoft.com/office/officeart/2005/8/layout/radial6"/>
    <dgm:cxn modelId="{A1F35A77-7827-4442-8F73-71B4D0620B8A}" type="presParOf" srcId="{7E0999AE-3E72-4443-8B94-62522F68E71A}" destId="{FE4B3EA6-B210-4AE2-BED8-1D4178536464}" srcOrd="12" destOrd="0" presId="urn:microsoft.com/office/officeart/2005/8/layout/radial6"/>
    <dgm:cxn modelId="{F545069D-7F83-47A9-A838-B481216D2ECB}" type="presParOf" srcId="{7E0999AE-3E72-4443-8B94-62522F68E71A}" destId="{A69CF27E-398D-4EFF-90B6-4A0781A22C7F}" srcOrd="13" destOrd="0" presId="urn:microsoft.com/office/officeart/2005/8/layout/radial6"/>
    <dgm:cxn modelId="{B799CFD8-A00B-4915-B9E7-B9B62E9EBB9A}" type="presParOf" srcId="{7E0999AE-3E72-4443-8B94-62522F68E71A}" destId="{436986BF-9ABA-41F7-9B93-4EFAF14A057C}" srcOrd="14" destOrd="0" presId="urn:microsoft.com/office/officeart/2005/8/layout/radial6"/>
    <dgm:cxn modelId="{FB2A9D4E-BEF7-4045-8588-ED58AD4C9DE2}" type="presParOf" srcId="{7E0999AE-3E72-4443-8B94-62522F68E71A}" destId="{79970204-63C4-496A-B119-565BC474393C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970204-63C4-496A-B119-565BC474393C}">
      <dsp:nvSpPr>
        <dsp:cNvPr id="0" name=""/>
        <dsp:cNvSpPr/>
      </dsp:nvSpPr>
      <dsp:spPr>
        <a:xfrm>
          <a:off x="1451824" y="547175"/>
          <a:ext cx="3649079" cy="3649079"/>
        </a:xfrm>
        <a:prstGeom prst="blockArc">
          <a:avLst>
            <a:gd name="adj1" fmla="val 11880000"/>
            <a:gd name="adj2" fmla="val 16200000"/>
            <a:gd name="adj3" fmla="val 464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4B3EA6-B210-4AE2-BED8-1D4178536464}">
      <dsp:nvSpPr>
        <dsp:cNvPr id="0" name=""/>
        <dsp:cNvSpPr/>
      </dsp:nvSpPr>
      <dsp:spPr>
        <a:xfrm>
          <a:off x="1451824" y="547175"/>
          <a:ext cx="3649079" cy="3649079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775F8D-9BC2-4176-9F79-96F7E6945521}">
      <dsp:nvSpPr>
        <dsp:cNvPr id="0" name=""/>
        <dsp:cNvSpPr/>
      </dsp:nvSpPr>
      <dsp:spPr>
        <a:xfrm>
          <a:off x="1451824" y="547175"/>
          <a:ext cx="3649079" cy="3649079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FDCDF6-991A-4F3A-BE91-4441AF7BEC55}">
      <dsp:nvSpPr>
        <dsp:cNvPr id="0" name=""/>
        <dsp:cNvSpPr/>
      </dsp:nvSpPr>
      <dsp:spPr>
        <a:xfrm>
          <a:off x="1451824" y="547175"/>
          <a:ext cx="3649079" cy="3649079"/>
        </a:xfrm>
        <a:prstGeom prst="blockArc">
          <a:avLst>
            <a:gd name="adj1" fmla="val 20520000"/>
            <a:gd name="adj2" fmla="val 3240000"/>
            <a:gd name="adj3" fmla="val 464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B2601C-CAC7-48D9-BA74-DCF58496F963}">
      <dsp:nvSpPr>
        <dsp:cNvPr id="0" name=""/>
        <dsp:cNvSpPr/>
      </dsp:nvSpPr>
      <dsp:spPr>
        <a:xfrm>
          <a:off x="1451824" y="547175"/>
          <a:ext cx="3649079" cy="3649079"/>
        </a:xfrm>
        <a:prstGeom prst="blockArc">
          <a:avLst>
            <a:gd name="adj1" fmla="val 16200000"/>
            <a:gd name="adj2" fmla="val 20520000"/>
            <a:gd name="adj3" fmla="val 464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5045B1-22F3-4F12-A7B1-E3770C3496C2}">
      <dsp:nvSpPr>
        <dsp:cNvPr id="0" name=""/>
        <dsp:cNvSpPr/>
      </dsp:nvSpPr>
      <dsp:spPr>
        <a:xfrm>
          <a:off x="2436475" y="1531827"/>
          <a:ext cx="1679776" cy="16797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Decentralised renewable energy</a:t>
          </a:r>
          <a:endParaRPr lang="en-US" sz="1600" kern="1200" dirty="0"/>
        </a:p>
      </dsp:txBody>
      <dsp:txXfrm>
        <a:off x="2682472" y="1777824"/>
        <a:ext cx="1187782" cy="1187782"/>
      </dsp:txXfrm>
    </dsp:sp>
    <dsp:sp modelId="{F0F21294-7BDD-44A7-B3F9-79FF9613B778}">
      <dsp:nvSpPr>
        <dsp:cNvPr id="0" name=""/>
        <dsp:cNvSpPr/>
      </dsp:nvSpPr>
      <dsp:spPr>
        <a:xfrm>
          <a:off x="2688442" y="1584"/>
          <a:ext cx="1175843" cy="11758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Cost</a:t>
          </a:r>
          <a:endParaRPr lang="en-US" sz="1700" kern="1200" dirty="0"/>
        </a:p>
      </dsp:txBody>
      <dsp:txXfrm>
        <a:off x="2860640" y="173782"/>
        <a:ext cx="831447" cy="831447"/>
      </dsp:txXfrm>
    </dsp:sp>
    <dsp:sp modelId="{6ED6FC00-91CC-4DCD-B9D3-44544140694E}">
      <dsp:nvSpPr>
        <dsp:cNvPr id="0" name=""/>
        <dsp:cNvSpPr/>
      </dsp:nvSpPr>
      <dsp:spPr>
        <a:xfrm>
          <a:off x="4383424" y="1233061"/>
          <a:ext cx="1175843" cy="11758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Time</a:t>
          </a:r>
          <a:endParaRPr lang="en-US" sz="1700" kern="1200" dirty="0"/>
        </a:p>
      </dsp:txBody>
      <dsp:txXfrm>
        <a:off x="4555622" y="1405259"/>
        <a:ext cx="831447" cy="831447"/>
      </dsp:txXfrm>
    </dsp:sp>
    <dsp:sp modelId="{4137F8FB-D7C8-48F8-9DF0-13E002C4778B}">
      <dsp:nvSpPr>
        <dsp:cNvPr id="0" name=""/>
        <dsp:cNvSpPr/>
      </dsp:nvSpPr>
      <dsp:spPr>
        <a:xfrm>
          <a:off x="3735998" y="3225631"/>
          <a:ext cx="1175843" cy="11758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Sustainable</a:t>
          </a:r>
          <a:endParaRPr lang="en-US" sz="1700" kern="1200" dirty="0"/>
        </a:p>
      </dsp:txBody>
      <dsp:txXfrm>
        <a:off x="3908196" y="3397829"/>
        <a:ext cx="831447" cy="831447"/>
      </dsp:txXfrm>
    </dsp:sp>
    <dsp:sp modelId="{AD22409A-1ECA-4516-8A2D-C3E8111854C6}">
      <dsp:nvSpPr>
        <dsp:cNvPr id="0" name=""/>
        <dsp:cNvSpPr/>
      </dsp:nvSpPr>
      <dsp:spPr>
        <a:xfrm>
          <a:off x="1640885" y="3225631"/>
          <a:ext cx="1175843" cy="11758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Service</a:t>
          </a:r>
          <a:endParaRPr lang="en-US" sz="1700" kern="1200" dirty="0"/>
        </a:p>
      </dsp:txBody>
      <dsp:txXfrm>
        <a:off x="1813083" y="3397829"/>
        <a:ext cx="831447" cy="831447"/>
      </dsp:txXfrm>
    </dsp:sp>
    <dsp:sp modelId="{A69CF27E-398D-4EFF-90B6-4A0781A22C7F}">
      <dsp:nvSpPr>
        <dsp:cNvPr id="0" name=""/>
        <dsp:cNvSpPr/>
      </dsp:nvSpPr>
      <dsp:spPr>
        <a:xfrm>
          <a:off x="993460" y="1233061"/>
          <a:ext cx="1175843" cy="11758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Value creation</a:t>
          </a:r>
          <a:endParaRPr lang="en-US" sz="1700" kern="1200" dirty="0"/>
        </a:p>
      </dsp:txBody>
      <dsp:txXfrm>
        <a:off x="1165658" y="1405259"/>
        <a:ext cx="831447" cy="8314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275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861" y="0"/>
            <a:ext cx="2946275" cy="4966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45241A0-8D54-49E2-960A-8064867E6FBE}" type="datetimeFigureOut">
              <a:rPr lang="en-US"/>
              <a:pPr>
                <a:defRPr/>
              </a:pPr>
              <a:t>7/29/2015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272"/>
            <a:ext cx="2946275" cy="4966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861" y="9428272"/>
            <a:ext cx="2946275" cy="4966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AD141E7-8887-432E-BDD1-9BF128B28D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189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275" cy="49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861" y="0"/>
            <a:ext cx="2946275" cy="49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384" y="4715832"/>
            <a:ext cx="5436908" cy="446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272"/>
            <a:ext cx="2946275" cy="49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861" y="9428272"/>
            <a:ext cx="2946275" cy="49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7" rIns="93172" bIns="4658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AF60FA8-7B3F-4A7C-8F0E-23C53659501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3004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11761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2352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35285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47046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558807" algn="l" defTabSz="10235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0568" algn="l" defTabSz="10235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2330" algn="l" defTabSz="10235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4092" algn="l" defTabSz="10235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6339BF-1857-454F-929A-AD4F39B67476}" type="slidenum">
              <a:rPr lang="de-DE" smtClean="0"/>
              <a:pPr/>
              <a:t>1</a:t>
            </a:fld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3604047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lnSpc>
                <a:spcPct val="150000"/>
              </a:lnSpc>
              <a:buClr>
                <a:srgbClr val="245898"/>
              </a:buClr>
              <a:buFont typeface="Calibri" panose="020F0502020204030204" pitchFamily="34" charset="0"/>
              <a:buChar char="»"/>
            </a:pPr>
            <a:r>
              <a:rPr lang="en-US" sz="1400" dirty="0" smtClean="0"/>
              <a:t>Formally established in 2011</a:t>
            </a:r>
          </a:p>
          <a:p>
            <a:pPr marL="342900" indent="-342900">
              <a:lnSpc>
                <a:spcPct val="150000"/>
              </a:lnSpc>
              <a:buClr>
                <a:srgbClr val="245898"/>
              </a:buClr>
              <a:buFont typeface="Calibri" panose="020F0502020204030204" pitchFamily="34" charset="0"/>
              <a:buChar char="»"/>
            </a:pPr>
            <a:r>
              <a:rPr lang="en-US" sz="1400" dirty="0" smtClean="0"/>
              <a:t>Based in Abu Dhabi, United Arab Emirates</a:t>
            </a:r>
          </a:p>
          <a:p>
            <a:pPr marL="342900" indent="-342900">
              <a:lnSpc>
                <a:spcPct val="150000"/>
              </a:lnSpc>
              <a:buClr>
                <a:srgbClr val="245898"/>
              </a:buClr>
              <a:buFont typeface="Calibri" panose="020F0502020204030204" pitchFamily="34" charset="0"/>
              <a:buChar char="»"/>
            </a:pPr>
            <a:r>
              <a:rPr lang="en-US" sz="1400" dirty="0" smtClean="0"/>
              <a:t>First global IGO headquartered in the Middle East</a:t>
            </a:r>
          </a:p>
          <a:p>
            <a:pPr marL="342900" indent="-342900">
              <a:lnSpc>
                <a:spcPct val="150000"/>
              </a:lnSpc>
              <a:buClr>
                <a:srgbClr val="245898"/>
              </a:buClr>
              <a:buFont typeface="Calibri" panose="020F0502020204030204" pitchFamily="34" charset="0"/>
              <a:buChar char="»"/>
            </a:pPr>
            <a:r>
              <a:rPr lang="en-US" sz="1400" dirty="0" smtClean="0"/>
              <a:t>Newest and fastest growing IGO with 140 Members and 32 countries in the process of becoming Members</a:t>
            </a:r>
          </a:p>
          <a:p>
            <a:pPr marL="342900" indent="-342900">
              <a:lnSpc>
                <a:spcPct val="150000"/>
              </a:lnSpc>
              <a:buClr>
                <a:srgbClr val="245898"/>
              </a:buClr>
              <a:buFont typeface="Calibri" panose="020F0502020204030204" pitchFamily="34" charset="0"/>
              <a:buChar char="»"/>
            </a:pPr>
            <a:r>
              <a:rPr lang="en-US" sz="1400" dirty="0" smtClean="0"/>
              <a:t>IRENA Innovation and Technology Centre (IITC) – Bonn, Germany</a:t>
            </a:r>
          </a:p>
          <a:p>
            <a:pPr marL="342900" indent="-342900">
              <a:lnSpc>
                <a:spcPct val="150000"/>
              </a:lnSpc>
              <a:buClr>
                <a:srgbClr val="245898"/>
              </a:buClr>
              <a:buFont typeface="Calibri" panose="020F0502020204030204" pitchFamily="34" charset="0"/>
              <a:buChar char="»"/>
            </a:pPr>
            <a:r>
              <a:rPr lang="en-US" sz="1400" dirty="0" smtClean="0"/>
              <a:t>Permanent Observer to the United Nations – New York, New York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6EF13-2C02-484D-BE29-D537B0027BE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428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60FA8-7B3F-4A7C-8F0E-23C53659501D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2722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60FA8-7B3F-4A7C-8F0E-23C53659501D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3587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60FA8-7B3F-4A7C-8F0E-23C53659501D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1700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60FA8-7B3F-4A7C-8F0E-23C53659501D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2946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6339BF-1857-454F-929A-AD4F39B67476}" type="slidenum">
              <a:rPr lang="de-DE" smtClean="0">
                <a:solidFill>
                  <a:srgbClr val="000000"/>
                </a:solidFill>
              </a:rPr>
              <a:pPr/>
              <a:t>12</a:t>
            </a:fld>
            <a:endParaRPr lang="de-DE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785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60FA8-7B3F-4A7C-8F0E-23C53659501D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8393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i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The boundaries and names shown on this map do not imply any official endorsement or acceptance by IRENA.</a:t>
            </a:r>
          </a:p>
          <a:p>
            <a:r>
              <a:rPr lang="en-US" sz="13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Data shown includes the loan amount.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F60FA8-7B3F-4A7C-8F0E-23C53659501D}" type="slidenum">
              <a:rPr lang="de-DE" smtClean="0"/>
              <a:pPr>
                <a:defRPr/>
              </a:pPr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010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876004"/>
            <a:ext cx="6478588" cy="2876003"/>
          </a:xfrm>
          <a:solidFill>
            <a:srgbClr val="0872A6"/>
          </a:solidFill>
        </p:spPr>
        <p:txBody>
          <a:bodyPr lIns="402962" tIns="201480" rIns="402962" bIns="402962"/>
          <a:lstStyle>
            <a:lvl1pPr>
              <a:lnSpc>
                <a:spcPct val="110000"/>
              </a:lnSpc>
              <a:defRPr sz="3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8E9B5-4524-4854-B31C-19DC72F8AF9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C20E53-3621-42ED-A9C5-9CBA2B2CF1F0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0082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193E3-DD3B-42DA-9CEF-218A7FD64679}" type="datetime1">
              <a:rPr lang="en-US" smtClean="0"/>
              <a:t>7/29/2015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© IRENA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B1E7-21B8-4C37-8EB9-3B9E4E23EB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421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193E3-DD3B-42DA-9CEF-218A7FD64679}" type="datetime1">
              <a:rPr lang="en-US" smtClean="0"/>
              <a:t>7/29/2015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© IRENA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B1E7-21B8-4C37-8EB9-3B9E4E23EB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401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D818F0E-67D5-40AE-BD75-92294DAFFCC2}" type="datetimeFigureOut">
              <a:rPr lang="en-US" smtClean="0"/>
              <a:t>7/29/2015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7B985-416E-4673-9A3D-88C4B317BB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872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72A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5FDF4-D2FE-483D-8AFC-13EC22B32FD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7054"/>
            <a:ext cx="7772400" cy="1361872"/>
          </a:xfrm>
        </p:spPr>
        <p:txBody>
          <a:bodyPr anchor="t"/>
          <a:lstStyle>
            <a:lvl1pPr algn="l">
              <a:defRPr sz="4500" b="1" cap="all">
                <a:solidFill>
                  <a:srgbClr val="0872A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7726"/>
            <a:ext cx="7772400" cy="1499327"/>
          </a:xfrm>
        </p:spPr>
        <p:txBody>
          <a:bodyPr anchor="b"/>
          <a:lstStyle>
            <a:lvl1pPr marL="0" indent="0">
              <a:buNone/>
              <a:defRPr sz="2200"/>
            </a:lvl1pPr>
            <a:lvl2pPr marL="511761" indent="0">
              <a:buNone/>
              <a:defRPr sz="2000"/>
            </a:lvl2pPr>
            <a:lvl3pPr marL="1023523" indent="0">
              <a:buNone/>
              <a:defRPr sz="1800"/>
            </a:lvl3pPr>
            <a:lvl4pPr marL="1535285" indent="0">
              <a:buNone/>
              <a:defRPr sz="1600"/>
            </a:lvl4pPr>
            <a:lvl5pPr marL="2047046" indent="0">
              <a:buNone/>
              <a:defRPr sz="1600"/>
            </a:lvl5pPr>
            <a:lvl6pPr marL="2558807" indent="0">
              <a:buNone/>
              <a:defRPr sz="1600"/>
            </a:lvl6pPr>
            <a:lvl7pPr marL="3070568" indent="0">
              <a:buNone/>
              <a:defRPr sz="1600"/>
            </a:lvl7pPr>
            <a:lvl8pPr marL="3582330" indent="0">
              <a:buNone/>
              <a:defRPr sz="1600"/>
            </a:lvl8pPr>
            <a:lvl9pPr marL="409409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D858B-B45B-4EC9-B158-BD1953AAA5B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72A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6" y="2457291"/>
            <a:ext cx="4133850" cy="33687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457291"/>
            <a:ext cx="4135438" cy="33687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E8351-6A66-4547-B069-85DE88F209D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913"/>
            <a:ext cx="8229600" cy="1141943"/>
          </a:xfrm>
        </p:spPr>
        <p:txBody>
          <a:bodyPr/>
          <a:lstStyle>
            <a:lvl1pPr>
              <a:defRPr>
                <a:solidFill>
                  <a:srgbClr val="0872A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279"/>
            <a:ext cx="4040188" cy="63864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761" indent="0">
              <a:buNone/>
              <a:defRPr sz="2200" b="1"/>
            </a:lvl2pPr>
            <a:lvl3pPr marL="1023523" indent="0">
              <a:buNone/>
              <a:defRPr sz="2000" b="1"/>
            </a:lvl3pPr>
            <a:lvl4pPr marL="1535285" indent="0">
              <a:buNone/>
              <a:defRPr sz="1800" b="1"/>
            </a:lvl4pPr>
            <a:lvl5pPr marL="2047046" indent="0">
              <a:buNone/>
              <a:defRPr sz="1800" b="1"/>
            </a:lvl5pPr>
            <a:lvl6pPr marL="2558807" indent="0">
              <a:buNone/>
              <a:defRPr sz="1800" b="1"/>
            </a:lvl6pPr>
            <a:lvl7pPr marL="3070568" indent="0">
              <a:buNone/>
              <a:defRPr sz="1800" b="1"/>
            </a:lvl7pPr>
            <a:lvl8pPr marL="3582330" indent="0">
              <a:buNone/>
              <a:defRPr sz="1800" b="1"/>
            </a:lvl8pPr>
            <a:lvl9pPr marL="409409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3921"/>
            <a:ext cx="4040188" cy="395239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279"/>
            <a:ext cx="4041775" cy="63864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761" indent="0">
              <a:buNone/>
              <a:defRPr sz="2200" b="1"/>
            </a:lvl2pPr>
            <a:lvl3pPr marL="1023523" indent="0">
              <a:buNone/>
              <a:defRPr sz="2000" b="1"/>
            </a:lvl3pPr>
            <a:lvl4pPr marL="1535285" indent="0">
              <a:buNone/>
              <a:defRPr sz="1800" b="1"/>
            </a:lvl4pPr>
            <a:lvl5pPr marL="2047046" indent="0">
              <a:buNone/>
              <a:defRPr sz="1800" b="1"/>
            </a:lvl5pPr>
            <a:lvl6pPr marL="2558807" indent="0">
              <a:buNone/>
              <a:defRPr sz="1800" b="1"/>
            </a:lvl6pPr>
            <a:lvl7pPr marL="3070568" indent="0">
              <a:buNone/>
              <a:defRPr sz="1800" b="1"/>
            </a:lvl7pPr>
            <a:lvl8pPr marL="3582330" indent="0">
              <a:buNone/>
              <a:defRPr sz="1800" b="1"/>
            </a:lvl8pPr>
            <a:lvl9pPr marL="409409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3921"/>
            <a:ext cx="4041775" cy="395239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9B9B8-B7AA-41FD-9158-67A13BF8F63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D26DD-1E7A-4C5A-8CB3-F70951A474C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96AF0-B8A5-4318-89A2-293B505212A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2799"/>
            <a:ext cx="3008313" cy="11630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2799"/>
            <a:ext cx="5111750" cy="5853513"/>
          </a:xfrm>
        </p:spPr>
        <p:txBody>
          <a:bodyPr/>
          <a:lstStyle>
            <a:lvl1pPr>
              <a:defRPr sz="3500"/>
            </a:lvl1pPr>
            <a:lvl2pPr>
              <a:defRPr sz="32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888"/>
            <a:ext cx="3008313" cy="4690424"/>
          </a:xfrm>
        </p:spPr>
        <p:txBody>
          <a:bodyPr/>
          <a:lstStyle>
            <a:lvl1pPr marL="0" indent="0">
              <a:buNone/>
              <a:defRPr sz="1600"/>
            </a:lvl1pPr>
            <a:lvl2pPr marL="511761" indent="0">
              <a:buNone/>
              <a:defRPr sz="1300"/>
            </a:lvl2pPr>
            <a:lvl3pPr marL="1023523" indent="0">
              <a:buNone/>
              <a:defRPr sz="1100"/>
            </a:lvl3pPr>
            <a:lvl4pPr marL="1535285" indent="0">
              <a:buNone/>
              <a:defRPr sz="1000"/>
            </a:lvl4pPr>
            <a:lvl5pPr marL="2047046" indent="0">
              <a:buNone/>
              <a:defRPr sz="1000"/>
            </a:lvl5pPr>
            <a:lvl6pPr marL="2558807" indent="0">
              <a:buNone/>
              <a:defRPr sz="1000"/>
            </a:lvl6pPr>
            <a:lvl7pPr marL="3070568" indent="0">
              <a:buNone/>
              <a:defRPr sz="1000"/>
            </a:lvl7pPr>
            <a:lvl8pPr marL="3582330" indent="0">
              <a:buNone/>
              <a:defRPr sz="1000"/>
            </a:lvl8pPr>
            <a:lvl9pPr marL="409409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C5377-ADEA-4F0C-ABF6-5E023DB3FF4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388"/>
            <a:ext cx="5486400" cy="56674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267"/>
            <a:ext cx="5486400" cy="4115222"/>
          </a:xfrm>
        </p:spPr>
        <p:txBody>
          <a:bodyPr/>
          <a:lstStyle>
            <a:lvl1pPr marL="0" indent="0">
              <a:buNone/>
              <a:defRPr sz="3500"/>
            </a:lvl1pPr>
            <a:lvl2pPr marL="511761" indent="0">
              <a:buNone/>
              <a:defRPr sz="3200"/>
            </a:lvl2pPr>
            <a:lvl3pPr marL="1023523" indent="0">
              <a:buNone/>
              <a:defRPr sz="2700"/>
            </a:lvl3pPr>
            <a:lvl4pPr marL="1535285" indent="0">
              <a:buNone/>
              <a:defRPr sz="2200"/>
            </a:lvl4pPr>
            <a:lvl5pPr marL="2047046" indent="0">
              <a:buNone/>
              <a:defRPr sz="2200"/>
            </a:lvl5pPr>
            <a:lvl6pPr marL="2558807" indent="0">
              <a:buNone/>
              <a:defRPr sz="2200"/>
            </a:lvl6pPr>
            <a:lvl7pPr marL="3070568" indent="0">
              <a:buNone/>
              <a:defRPr sz="2200"/>
            </a:lvl7pPr>
            <a:lvl8pPr marL="3582330" indent="0">
              <a:buNone/>
              <a:defRPr sz="2200"/>
            </a:lvl8pPr>
            <a:lvl9pPr marL="4094092" indent="0">
              <a:buNone/>
              <a:defRPr sz="22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130"/>
            <a:ext cx="5486400" cy="805705"/>
          </a:xfrm>
        </p:spPr>
        <p:txBody>
          <a:bodyPr/>
          <a:lstStyle>
            <a:lvl1pPr marL="0" indent="0">
              <a:buNone/>
              <a:defRPr sz="1600"/>
            </a:lvl1pPr>
            <a:lvl2pPr marL="511761" indent="0">
              <a:buNone/>
              <a:defRPr sz="1300"/>
            </a:lvl2pPr>
            <a:lvl3pPr marL="1023523" indent="0">
              <a:buNone/>
              <a:defRPr sz="1100"/>
            </a:lvl3pPr>
            <a:lvl4pPr marL="1535285" indent="0">
              <a:buNone/>
              <a:defRPr sz="1000"/>
            </a:lvl4pPr>
            <a:lvl5pPr marL="2047046" indent="0">
              <a:buNone/>
              <a:defRPr sz="1000"/>
            </a:lvl5pPr>
            <a:lvl6pPr marL="2558807" indent="0">
              <a:buNone/>
              <a:defRPr sz="1000"/>
            </a:lvl6pPr>
            <a:lvl7pPr marL="3070568" indent="0">
              <a:buNone/>
              <a:defRPr sz="1000"/>
            </a:lvl7pPr>
            <a:lvl8pPr marL="3582330" indent="0">
              <a:buNone/>
              <a:defRPr sz="1000"/>
            </a:lvl8pPr>
            <a:lvl9pPr marL="409409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0EF78-A679-48F2-B605-0A897EADCAB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8775" y="1556792"/>
            <a:ext cx="8421688" cy="484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2276872"/>
            <a:ext cx="8421688" cy="3368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61325" y="6403337"/>
            <a:ext cx="719139" cy="30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fld id="{88C20E53-3621-42ED-A9C5-9CBA2B2CF1F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1033" name="Line 9"/>
          <p:cNvSpPr>
            <a:spLocks noChangeShapeType="1"/>
          </p:cNvSpPr>
          <p:nvPr userDrawn="1"/>
        </p:nvSpPr>
        <p:spPr bwMode="auto">
          <a:xfrm>
            <a:off x="358775" y="1196752"/>
            <a:ext cx="8421688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02352" tIns="51176" rIns="102352" bIns="51176"/>
          <a:lstStyle/>
          <a:p>
            <a:pPr>
              <a:defRPr/>
            </a:pPr>
            <a:endParaRPr lang="en-US" dirty="0"/>
          </a:p>
        </p:txBody>
      </p:sp>
      <p:pic>
        <p:nvPicPr>
          <p:cNvPr id="4" name="Picture 2" descr="C:\Users\ahussain\Desktop\IRENA-logo-PMS307\IRENA-logo-PMS307\IRENA_PMS307-CMYK00080.jp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188640"/>
            <a:ext cx="3024337" cy="88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10" r:id="rId11"/>
    <p:sldLayoutId id="2147484211" r:id="rId12"/>
    <p:sldLayoutId id="2147484212" r:id="rId13"/>
    <p:sldLayoutId id="2147484213" r:id="rId14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872A6"/>
          </a:solidFill>
          <a:latin typeface="ITC Avant Garde Gothic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5pPr>
      <a:lvl6pPr marL="511761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6pPr>
      <a:lvl7pPr marL="1023523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7pPr>
      <a:lvl8pPr marL="1535285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8pPr>
      <a:lvl9pPr marL="2047046" algn="l" rtl="0" fontAlgn="base">
        <a:spcBef>
          <a:spcPct val="0"/>
        </a:spcBef>
        <a:spcAft>
          <a:spcPct val="0"/>
        </a:spcAft>
        <a:defRPr sz="2700" b="1">
          <a:solidFill>
            <a:srgbClr val="E10019"/>
          </a:solidFill>
          <a:latin typeface="Arial" charset="0"/>
          <a:cs typeface="Arial" charset="0"/>
        </a:defRPr>
      </a:lvl9pPr>
    </p:titleStyle>
    <p:bodyStyle>
      <a:lvl1pPr marL="383821" indent="-383821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831612" indent="-319851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2pPr>
      <a:lvl3pPr marL="1279403" indent="-255881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cs typeface="+mn-cs"/>
        </a:defRPr>
      </a:lvl3pPr>
      <a:lvl4pPr marL="1791165" indent="-255881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cs typeface="+mn-cs"/>
        </a:defRPr>
      </a:lvl4pPr>
      <a:lvl5pPr marL="2302926" indent="-255881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5pPr>
      <a:lvl6pPr marL="2814688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3326450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838210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4349972" indent="-255881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761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523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285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046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807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0568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2330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4092" algn="l" defTabSz="102352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1.m4a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2.m4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4.m4a"/><Relationship Id="rId7" Type="http://schemas.openxmlformats.org/officeDocument/2006/relationships/chart" Target="../charts/chart1.xml"/><Relationship Id="rId2" Type="http://schemas.microsoft.com/office/2007/relationships/media" Target="../media/media4.m4a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audio" Target="../media/media5.m4a"/><Relationship Id="rId7" Type="http://schemas.openxmlformats.org/officeDocument/2006/relationships/diagramLayout" Target="../diagrams/layout1.xml"/><Relationship Id="rId2" Type="http://schemas.microsoft.com/office/2007/relationships/media" Target="../media/media5.m4a"/><Relationship Id="rId1" Type="http://schemas.openxmlformats.org/officeDocument/2006/relationships/tags" Target="../tags/tag2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4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2.xml"/><Relationship Id="rId9" Type="http://schemas.openxmlformats.org/officeDocument/2006/relationships/diagramColors" Target="../diagrams/colors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www.iorec.org/" TargetMode="Externa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8.jpg"/><Relationship Id="rId11" Type="http://schemas.openxmlformats.org/officeDocument/2006/relationships/image" Target="../media/image3.png"/><Relationship Id="rId5" Type="http://schemas.openxmlformats.org/officeDocument/2006/relationships/image" Target="../media/image7.jpe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876005"/>
            <a:ext cx="6478588" cy="220917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2800" dirty="0" smtClean="0"/>
              <a:t>Advancing Mini-Hydropower </a:t>
            </a:r>
            <a:r>
              <a:rPr lang="en-US" sz="2800" dirty="0"/>
              <a:t>in Myanmar Towards </a:t>
            </a:r>
            <a:r>
              <a:rPr lang="en-US" sz="2800" dirty="0" smtClean="0"/>
              <a:t>SE4ALL</a:t>
            </a:r>
            <a:br>
              <a:rPr lang="en-US" sz="2800" dirty="0" smtClean="0"/>
            </a:br>
            <a:r>
              <a:rPr lang="en-US" sz="1600" dirty="0" smtClean="0"/>
              <a:t>30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July 2015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292"/>
    </mc:Choice>
    <mc:Fallback>
      <p:transition spd="slow" advTm="402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484786"/>
            <a:ext cx="8421688" cy="4536502"/>
          </a:xfrm>
        </p:spPr>
        <p:txBody>
          <a:bodyPr/>
          <a:lstStyle/>
          <a:p>
            <a:r>
              <a:rPr lang="en-US" sz="1800" dirty="0" smtClean="0"/>
              <a:t>IRENA’s ongoing mini-grid study identifies which policies are most relevant to different mini-grid approaches to meet diverse energy demands. </a:t>
            </a:r>
          </a:p>
          <a:p>
            <a:endParaRPr lang="en-US" sz="1800" dirty="0" smtClean="0"/>
          </a:p>
          <a:p>
            <a:r>
              <a:rPr lang="en-US" sz="1800" dirty="0" smtClean="0"/>
              <a:t>Looking forward to engaging with stakeholders from Myanmar’s mini-hydro sector to capture the best practices and lessons learnt and support dissemination within, and across, regions.</a:t>
            </a:r>
          </a:p>
          <a:p>
            <a:endParaRPr lang="en-US" sz="1800" dirty="0" smtClean="0"/>
          </a:p>
          <a:p>
            <a:r>
              <a:rPr lang="en-US" sz="1800" dirty="0"/>
              <a:t>Provide platforms, such as the International Off-grid Renewable Energy Conference, to facilitate technical dialogue between stakeholders</a:t>
            </a:r>
            <a:r>
              <a:rPr lang="en-US" sz="1800" dirty="0" smtClean="0"/>
              <a:t>.</a:t>
            </a:r>
          </a:p>
          <a:p>
            <a:endParaRPr lang="en-US" sz="1800" dirty="0"/>
          </a:p>
          <a:p>
            <a:r>
              <a:rPr lang="en-US" sz="1800" dirty="0" smtClean="0"/>
              <a:t>Strengthen engagement across other aspects as well such as grid stability studies, standards and quality assurance, capacity building and financing. </a:t>
            </a:r>
          </a:p>
          <a:p>
            <a:endParaRPr lang="en-US" sz="1800" dirty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65FDF4-D2FE-483D-8AFC-13EC22B32FDB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0251" y="429248"/>
            <a:ext cx="5328592" cy="72524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5pPr>
            <a:lvl6pPr marL="511761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6pPr>
            <a:lvl7pPr marL="1023523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7pPr>
            <a:lvl8pPr marL="1535285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8pPr>
            <a:lvl9pPr marL="2047046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2400" dirty="0" smtClean="0">
                <a:latin typeface="+mn-lt"/>
              </a:rPr>
              <a:t>IRENA objectives and potential for collaboration</a:t>
            </a:r>
            <a:endParaRPr lang="en-GB" sz="2400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44767" y="3530810"/>
            <a:ext cx="1835696" cy="64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50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038"/>
    </mc:Choice>
    <mc:Fallback>
      <p:transition spd="slow" advTm="68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412776"/>
            <a:ext cx="8421688" cy="2952328"/>
          </a:xfrm>
        </p:spPr>
        <p:txBody>
          <a:bodyPr/>
          <a:lstStyle/>
          <a:p>
            <a:r>
              <a:rPr lang="en-US" sz="1800" dirty="0" smtClean="0"/>
              <a:t>USD 350 </a:t>
            </a:r>
            <a:r>
              <a:rPr lang="en-US" sz="1800" dirty="0"/>
              <a:t>million loans from ADFD for renewable energy projects recommended by IRENA in developing countries over 7 cycles</a:t>
            </a:r>
          </a:p>
          <a:p>
            <a:r>
              <a:rPr lang="en-US" sz="1800" dirty="0"/>
              <a:t>Up to 50% of project costs covered by ADFD loans, rest is co-financed</a:t>
            </a:r>
          </a:p>
          <a:p>
            <a:r>
              <a:rPr lang="en-US" sz="1800" dirty="0"/>
              <a:t>1st and 2nd cycle $98m loans </a:t>
            </a:r>
            <a:r>
              <a:rPr lang="en-US" sz="1800" dirty="0" smtClean="0"/>
              <a:t>from </a:t>
            </a:r>
            <a:r>
              <a:rPr lang="en-US" sz="1800" dirty="0"/>
              <a:t>ADFD and $146m from other </a:t>
            </a:r>
            <a:r>
              <a:rPr lang="en-US" sz="1800" dirty="0" smtClean="0"/>
              <a:t>funding sources</a:t>
            </a:r>
          </a:p>
          <a:p>
            <a:r>
              <a:rPr lang="en-US" sz="1800" dirty="0" smtClean="0"/>
              <a:t>Projects </a:t>
            </a:r>
            <a:r>
              <a:rPr lang="en-US" sz="1800" dirty="0"/>
              <a:t>can only be submitted by Members of IRENA, Signatories of the Statute, or States in Accession. 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65FDF4-D2FE-483D-8AFC-13EC22B32FDB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0251" y="429248"/>
            <a:ext cx="5328592" cy="72524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5pPr>
            <a:lvl6pPr marL="511761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6pPr>
            <a:lvl7pPr marL="1023523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7pPr>
            <a:lvl8pPr marL="1535285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8pPr>
            <a:lvl9pPr marL="2047046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400" dirty="0">
                <a:latin typeface="+mn-lt"/>
              </a:rPr>
              <a:t>IRENA/Abu Dhabi Fund for </a:t>
            </a:r>
            <a:br>
              <a:rPr lang="en-US" sz="2400" dirty="0">
                <a:latin typeface="+mn-lt"/>
              </a:rPr>
            </a:br>
            <a:r>
              <a:rPr lang="en-US" sz="2400" dirty="0">
                <a:latin typeface="+mn-lt"/>
              </a:rPr>
              <a:t>Development (ADFD) Facility</a:t>
            </a:r>
            <a:endParaRPr lang="en-GB" sz="2400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44767" y="3530810"/>
            <a:ext cx="1835696" cy="64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300251" y="4158591"/>
            <a:ext cx="9113298" cy="2048298"/>
            <a:chOff x="211230" y="1286427"/>
            <a:chExt cx="9113298" cy="2048298"/>
          </a:xfrm>
        </p:grpSpPr>
        <p:sp>
          <p:nvSpPr>
            <p:cNvPr id="19" name="TextBox 18"/>
            <p:cNvSpPr txBox="1"/>
            <p:nvPr/>
          </p:nvSpPr>
          <p:spPr>
            <a:xfrm>
              <a:off x="213903" y="2113026"/>
              <a:ext cx="31046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Submit Executive Project Summary applications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11368" y="2163033"/>
              <a:ext cx="23326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Shortlisted applicants informed if selected for funding by ADFD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1230" y="2722739"/>
              <a:ext cx="35190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November 2015 – February 2016</a:t>
              </a:r>
              <a:endParaRPr lang="en-US" b="1" dirty="0"/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482981" y="1769745"/>
              <a:ext cx="8096111" cy="0"/>
            </a:xfrm>
            <a:prstGeom prst="straightConnector1">
              <a:avLst/>
            </a:prstGeom>
            <a:ln w="139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838916" y="2985957"/>
              <a:ext cx="1675401" cy="34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December 2016</a:t>
              </a:r>
              <a:endParaRPr lang="en-US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23728" y="1286427"/>
              <a:ext cx="7200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Approximately one year for each cycle</a:t>
              </a:r>
              <a:endParaRPr lang="en-US" sz="20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485645" y="2137964"/>
              <a:ext cx="31525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Shortlisted applicants called upon to submit Full Proposals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30323" y="2744754"/>
              <a:ext cx="16617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May-June 2016</a:t>
              </a:r>
              <a:endParaRPr lang="en-US" b="1" dirty="0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2699792" y="6301963"/>
            <a:ext cx="44135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More details at www.irena.org/adfd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13.879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971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52"/>
    </mc:Choice>
    <mc:Fallback>
      <p:transition spd="slow" advTm="61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876005"/>
            <a:ext cx="6478588" cy="220917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3600" dirty="0" smtClean="0"/>
              <a:t>Thank you!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1800" dirty="0" smtClean="0"/>
              <a:t>Divyam Nagpal (Dnagpal@irena.org)</a:t>
            </a:r>
            <a:endParaRPr lang="en-US" sz="1600" dirty="0" smtClean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8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15"/>
    </mc:Choice>
    <mc:Fallback>
      <p:transition spd="slow" advTm="39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334805" cy="484269"/>
          </a:xfrm>
        </p:spPr>
        <p:txBody>
          <a:bodyPr/>
          <a:lstStyle/>
          <a:p>
            <a:r>
              <a:rPr lang="en-GB" dirty="0" smtClean="0"/>
              <a:t>Fourth cycle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79912" y="5085184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3903" y="2113026"/>
            <a:ext cx="3104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Submit Executive Project Summary applications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11368" y="2163033"/>
            <a:ext cx="2332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Shortlisted applicants informed if selected for funding by ADFD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82981" y="1709096"/>
            <a:ext cx="0" cy="399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611716" y="1769745"/>
            <a:ext cx="0" cy="335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13663" y="2727279"/>
            <a:ext cx="3231849" cy="3340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876125" y="2994030"/>
            <a:ext cx="1683460" cy="340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11230" y="2722739"/>
            <a:ext cx="3519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November 2015 – February 2016</a:t>
            </a:r>
            <a:endParaRPr lang="en-US" b="1" dirty="0"/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482981" y="1769745"/>
            <a:ext cx="8096111" cy="0"/>
          </a:xfrm>
          <a:prstGeom prst="straightConnector1">
            <a:avLst/>
          </a:prstGeom>
          <a:ln w="139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838916" y="2985957"/>
            <a:ext cx="1675401" cy="348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December 2016</a:t>
            </a:r>
            <a:endParaRPr lang="en-US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123728" y="1286427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Approximately one year for each cycle</a:t>
            </a:r>
            <a:endParaRPr lang="en-US" sz="2000" dirty="0"/>
          </a:p>
        </p:txBody>
      </p:sp>
      <p:sp>
        <p:nvSpPr>
          <p:cNvPr id="53" name="TextBox 52"/>
          <p:cNvSpPr txBox="1"/>
          <p:nvPr/>
        </p:nvSpPr>
        <p:spPr>
          <a:xfrm>
            <a:off x="211230" y="3282576"/>
            <a:ext cx="880879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Loan conditions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The concessional loan value provided by ADFD for each project ranges from a minimum of USD 5 million to a maximum of USD 15 million.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ADFD offers its lowest lending rates to the IRENA/ADFD project facility from 1% to 2% with a 20-year loan period including a 5-year grace period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endParaRPr lang="en-US" sz="2000" dirty="0"/>
          </a:p>
          <a:p>
            <a:r>
              <a:rPr lang="en-US" sz="2000" b="1" dirty="0"/>
              <a:t>Eligibility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Projects </a:t>
            </a:r>
            <a:r>
              <a:rPr lang="en-US" sz="2000" dirty="0"/>
              <a:t>can only be submitted by Members of IRENA, Signatories of the Statute, or States in Accession.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Those countries must be on the “DAC </a:t>
            </a:r>
            <a:r>
              <a:rPr lang="en-US" sz="2000" dirty="0"/>
              <a:t>List of ODA Recipients” from the </a:t>
            </a:r>
            <a:r>
              <a:rPr lang="en-US" sz="2000" dirty="0" err="1"/>
              <a:t>Organisation</a:t>
            </a:r>
            <a:r>
              <a:rPr lang="en-US" sz="2000" dirty="0"/>
              <a:t> for Economic Co-operation and Development (OECD). 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485645" y="2137964"/>
            <a:ext cx="3152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Shortlisted applicants called upon to submit Full Proposals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630323" y="2744754"/>
            <a:ext cx="1661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May-June 2016</a:t>
            </a:r>
            <a:endParaRPr lang="en-US" b="1" dirty="0"/>
          </a:p>
        </p:txBody>
      </p:sp>
      <p:sp>
        <p:nvSpPr>
          <p:cNvPr id="63" name="Rectangle 62"/>
          <p:cNvSpPr/>
          <p:nvPr/>
        </p:nvSpPr>
        <p:spPr>
          <a:xfrm>
            <a:off x="3604778" y="2744754"/>
            <a:ext cx="1687303" cy="3385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4283968" y="1769745"/>
            <a:ext cx="0" cy="335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408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70374" y="-34559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3613"/>
            <a:ext cx="9111134" cy="466141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5" name="TextBox 4"/>
          <p:cNvSpPr txBox="1"/>
          <p:nvPr/>
        </p:nvSpPr>
        <p:spPr>
          <a:xfrm>
            <a:off x="284769" y="4570041"/>
            <a:ext cx="1746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Ecuador 4MW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Hydro mini-grid</a:t>
            </a:r>
          </a:p>
          <a:p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USD 5 m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70698" y="3814031"/>
            <a:ext cx="23252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Mali</a:t>
            </a:r>
            <a:br>
              <a:rPr lang="en-US" sz="2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4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MW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Solar PV diesel mini-grid</a:t>
            </a: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USD 9 m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083" y="-26144"/>
            <a:ext cx="50062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Mauritania</a:t>
            </a:r>
            <a:br>
              <a:rPr lang="en-US" sz="2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1 MW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Wind (mini-grid) </a:t>
            </a: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USD 5 m </a:t>
            </a:r>
          </a:p>
          <a:p>
            <a:r>
              <a:rPr lang="en-US" sz="2000" dirty="0" smtClean="0">
                <a:solidFill>
                  <a:srgbClr val="0872A6"/>
                </a:solidFill>
              </a:rPr>
              <a:t>1 </a:t>
            </a:r>
            <a:r>
              <a:rPr lang="en-US" sz="2000" dirty="0">
                <a:solidFill>
                  <a:srgbClr val="0872A6"/>
                </a:solidFill>
              </a:rPr>
              <a:t>MW Hybrid (Solar, </a:t>
            </a:r>
            <a:r>
              <a:rPr lang="en-US" sz="2000" dirty="0" smtClean="0">
                <a:solidFill>
                  <a:srgbClr val="0872A6"/>
                </a:solidFill>
              </a:rPr>
              <a:t>wind, hydro) mini-grid</a:t>
            </a:r>
          </a:p>
          <a:p>
            <a:r>
              <a:rPr lang="en-US" sz="2000" dirty="0" smtClean="0">
                <a:solidFill>
                  <a:srgbClr val="0872A6"/>
                </a:solidFill>
              </a:rPr>
              <a:t>USD 6 m</a:t>
            </a:r>
            <a:endParaRPr lang="en-US" sz="2000" dirty="0">
              <a:solidFill>
                <a:srgbClr val="0872A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1616" y="2733752"/>
            <a:ext cx="12244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Sierra Leone</a:t>
            </a:r>
            <a:br>
              <a:rPr lang="en-US" sz="2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6 MW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Solar on-grid</a:t>
            </a: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USD 9 m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2885" y="1278091"/>
            <a:ext cx="22582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872A6"/>
                </a:solidFill>
              </a:rPr>
              <a:t>Iran</a:t>
            </a:r>
            <a:br>
              <a:rPr lang="en-US" sz="2000" dirty="0">
                <a:solidFill>
                  <a:srgbClr val="0872A6"/>
                </a:solidFill>
              </a:rPr>
            </a:br>
            <a:r>
              <a:rPr lang="en-US" sz="2000" dirty="0">
                <a:solidFill>
                  <a:srgbClr val="0872A6"/>
                </a:solidFill>
              </a:rPr>
              <a:t>5 </a:t>
            </a:r>
            <a:r>
              <a:rPr lang="en-US" sz="2000" dirty="0" smtClean="0">
                <a:solidFill>
                  <a:srgbClr val="0872A6"/>
                </a:solidFill>
              </a:rPr>
              <a:t>MW Geothermal (mini-grid)</a:t>
            </a:r>
          </a:p>
          <a:p>
            <a:r>
              <a:rPr lang="en-US" sz="2000" dirty="0" smtClean="0">
                <a:solidFill>
                  <a:srgbClr val="0872A6"/>
                </a:solidFill>
              </a:rPr>
              <a:t>USD 6 m</a:t>
            </a:r>
            <a:endParaRPr lang="en-US" sz="2000" dirty="0">
              <a:solidFill>
                <a:srgbClr val="0872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69865" y="4234455"/>
            <a:ext cx="20692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Maldives</a:t>
            </a:r>
            <a:br>
              <a:rPr lang="en-US" sz="2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1 MW Waste to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energy (on-grid)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USD 6 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908" y="2651359"/>
            <a:ext cx="26717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Samoa</a:t>
            </a:r>
            <a:br>
              <a:rPr lang="en-US" sz="2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3 MW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Bio-energy (on-grid)</a:t>
            </a:r>
          </a:p>
          <a:p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USD 7 m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91934" y="5151354"/>
            <a:ext cx="2876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872A6"/>
                </a:solidFill>
              </a:rPr>
              <a:t>Argentina</a:t>
            </a:r>
            <a:br>
              <a:rPr lang="en-US" sz="2000" dirty="0">
                <a:solidFill>
                  <a:srgbClr val="0872A6"/>
                </a:solidFill>
              </a:rPr>
            </a:br>
            <a:r>
              <a:rPr lang="en-US" sz="2000" dirty="0">
                <a:solidFill>
                  <a:srgbClr val="0872A6"/>
                </a:solidFill>
              </a:rPr>
              <a:t>3 MW </a:t>
            </a:r>
            <a:r>
              <a:rPr lang="en-US" sz="2000" dirty="0" smtClean="0">
                <a:solidFill>
                  <a:srgbClr val="0872A6"/>
                </a:solidFill>
              </a:rPr>
              <a:t>Hydro mini-grid</a:t>
            </a:r>
          </a:p>
          <a:p>
            <a:r>
              <a:rPr lang="en-US" sz="2000" dirty="0" smtClean="0">
                <a:solidFill>
                  <a:srgbClr val="0872A6"/>
                </a:solidFill>
              </a:rPr>
              <a:t>USD 15 m</a:t>
            </a:r>
            <a:endParaRPr lang="en-US" sz="2000" dirty="0">
              <a:solidFill>
                <a:srgbClr val="0872A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2668717"/>
            <a:ext cx="27906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872A6"/>
                </a:solidFill>
              </a:rPr>
              <a:t>St. Vincent and the Grenadines</a:t>
            </a:r>
            <a:br>
              <a:rPr lang="en-US" sz="2000" dirty="0">
                <a:solidFill>
                  <a:srgbClr val="0872A6"/>
                </a:solidFill>
              </a:rPr>
            </a:br>
            <a:r>
              <a:rPr lang="en-US" sz="2000" dirty="0">
                <a:solidFill>
                  <a:srgbClr val="0872A6"/>
                </a:solidFill>
              </a:rPr>
              <a:t>15 MW </a:t>
            </a:r>
            <a:r>
              <a:rPr lang="en-US" sz="2000" dirty="0" smtClean="0">
                <a:solidFill>
                  <a:srgbClr val="0872A6"/>
                </a:solidFill>
              </a:rPr>
              <a:t>Geothermal (on-grid)</a:t>
            </a:r>
          </a:p>
          <a:p>
            <a:r>
              <a:rPr lang="en-US" sz="2000" dirty="0" smtClean="0">
                <a:solidFill>
                  <a:srgbClr val="0872A6"/>
                </a:solidFill>
              </a:rPr>
              <a:t>USD 15 m</a:t>
            </a:r>
            <a:endParaRPr lang="en-US" sz="2000" dirty="0">
              <a:solidFill>
                <a:srgbClr val="0872A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251" y="1197016"/>
            <a:ext cx="29592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872A6"/>
                </a:solidFill>
              </a:rPr>
              <a:t>Cuba</a:t>
            </a:r>
            <a:br>
              <a:rPr lang="en-US" sz="2000" dirty="0">
                <a:solidFill>
                  <a:srgbClr val="0872A6"/>
                </a:solidFill>
              </a:rPr>
            </a:br>
            <a:r>
              <a:rPr lang="en-US" sz="2000" dirty="0">
                <a:solidFill>
                  <a:srgbClr val="0872A6"/>
                </a:solidFill>
              </a:rPr>
              <a:t>10 </a:t>
            </a:r>
            <a:r>
              <a:rPr lang="en-US" sz="2000" dirty="0" smtClean="0">
                <a:solidFill>
                  <a:srgbClr val="0872A6"/>
                </a:solidFill>
              </a:rPr>
              <a:t>MW Solar (on-grid)</a:t>
            </a:r>
          </a:p>
          <a:p>
            <a:r>
              <a:rPr lang="en-US" sz="2000" dirty="0" smtClean="0">
                <a:solidFill>
                  <a:srgbClr val="0872A6"/>
                </a:solidFill>
              </a:rPr>
              <a:t>USD 15 m</a:t>
            </a:r>
          </a:p>
          <a:p>
            <a:r>
              <a:rPr lang="en-US" sz="2000" dirty="0" smtClean="0">
                <a:solidFill>
                  <a:srgbClr val="0872A6"/>
                </a:solidFill>
              </a:rPr>
              <a:t> </a:t>
            </a:r>
            <a:endParaRPr lang="en-US" sz="2000" dirty="0">
              <a:solidFill>
                <a:srgbClr val="0872A6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460275" y="2134323"/>
            <a:ext cx="1135826" cy="8036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147989" y="3194317"/>
            <a:ext cx="833872" cy="1308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500354" y="3645889"/>
            <a:ext cx="1065561" cy="11623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922030" y="4701042"/>
            <a:ext cx="399645" cy="5553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851920" y="3325148"/>
            <a:ext cx="405756" cy="1467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4385758" y="3105150"/>
            <a:ext cx="143380" cy="838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 flipV="1">
            <a:off x="3605038" y="1510725"/>
            <a:ext cx="684249" cy="14749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5876926" y="1923332"/>
            <a:ext cx="889982" cy="7408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386513" y="3471862"/>
            <a:ext cx="237015" cy="7625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7982009" y="3471862"/>
            <a:ext cx="1047693" cy="4714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7826" y="6423331"/>
            <a:ext cx="90961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872A6"/>
                </a:solidFill>
              </a:rPr>
              <a:t>Second cycle projects = USD 57 million loans, USD 102 million co-finance</a:t>
            </a:r>
            <a:endParaRPr lang="en-US" sz="2000" b="1" dirty="0">
              <a:solidFill>
                <a:srgbClr val="0872A6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0104" y="6085754"/>
            <a:ext cx="8616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First cycle projects = USD 41 million loans, USD 44 million co-finance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1485" y="6059662"/>
            <a:ext cx="8941030" cy="7451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906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9305" y="1321598"/>
            <a:ext cx="8443663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de-DE" altLang="ja-JP" sz="2400" b="1" dirty="0" smtClean="0">
                <a:solidFill>
                  <a:srgbClr val="0872A6"/>
                </a:solidFill>
                <a:latin typeface="+mj-lt"/>
                <a:ea typeface="MS PGothic" pitchFamily="34" charset="-128"/>
              </a:rPr>
              <a:t>Mandate  </a:t>
            </a:r>
          </a:p>
          <a:p>
            <a:pPr eaLnBrk="0" hangingPunct="0"/>
            <a:endParaRPr lang="de-DE" altLang="ja-JP" sz="1400" dirty="0" smtClean="0">
              <a:ea typeface="MS PGothic" pitchFamily="34" charset="-128"/>
            </a:endParaRPr>
          </a:p>
          <a:p>
            <a:pPr eaLnBrk="0" hangingPunct="0"/>
            <a:r>
              <a:rPr lang="de-DE" altLang="ja-JP" sz="2000" dirty="0" smtClean="0">
                <a:ea typeface="MS PGothic" pitchFamily="34" charset="-128"/>
              </a:rPr>
              <a:t>To promote the widespread and sustainable use of </a:t>
            </a:r>
            <a:r>
              <a:rPr lang="de-DE" altLang="ja-JP" sz="2000" dirty="0">
                <a:ea typeface="MS PGothic" pitchFamily="34" charset="-128"/>
              </a:rPr>
              <a:t>renewable </a:t>
            </a:r>
            <a:r>
              <a:rPr lang="de-DE" altLang="ja-JP" sz="2000" dirty="0" smtClean="0">
                <a:ea typeface="MS PGothic" pitchFamily="34" charset="-128"/>
              </a:rPr>
              <a:t>energy worldwide</a:t>
            </a:r>
          </a:p>
          <a:p>
            <a:pPr eaLnBrk="0" hangingPunct="0"/>
            <a:endParaRPr lang="de-DE" altLang="ja-JP" dirty="0">
              <a:ea typeface="MS PGothic" pitchFamily="34" charset="-128"/>
            </a:endParaRPr>
          </a:p>
          <a:p>
            <a:pPr lvl="0" eaLnBrk="0" hangingPunct="0"/>
            <a:r>
              <a:rPr lang="de-DE" altLang="ja-JP" sz="2400" b="1" dirty="0" smtClean="0">
                <a:solidFill>
                  <a:srgbClr val="245898"/>
                </a:solidFill>
                <a:latin typeface="+mj-lt"/>
                <a:ea typeface="MS PGothic" pitchFamily="34" charset="-128"/>
              </a:rPr>
              <a:t>Objective</a:t>
            </a:r>
            <a:endParaRPr lang="de-DE" altLang="ja-JP" sz="2400" dirty="0" smtClean="0">
              <a:solidFill>
                <a:srgbClr val="245898"/>
              </a:solidFill>
              <a:latin typeface="+mj-lt"/>
              <a:ea typeface="MS PGothic" pitchFamily="34" charset="-128"/>
            </a:endParaRPr>
          </a:p>
          <a:p>
            <a:pPr lvl="0" eaLnBrk="0" hangingPunct="0"/>
            <a:endParaRPr lang="de-DE" altLang="ja-JP" sz="1400" dirty="0" smtClean="0">
              <a:ea typeface="MS PGothic" pitchFamily="34" charset="-128"/>
            </a:endParaRPr>
          </a:p>
          <a:p>
            <a:pPr lvl="0" eaLnBrk="0" hangingPunct="0"/>
            <a:r>
              <a:rPr lang="de-DE" altLang="ja-JP" sz="2000" dirty="0" smtClean="0">
                <a:ea typeface="MS PGothic" pitchFamily="34" charset="-128"/>
              </a:rPr>
              <a:t>To serve as a network hub, an advisory resource and an authoritative, unified, global voice for renewable energy</a:t>
            </a:r>
          </a:p>
          <a:p>
            <a:pPr lvl="0" eaLnBrk="0" hangingPunct="0"/>
            <a:endParaRPr lang="de-DE" altLang="ja-JP" sz="2000" dirty="0">
              <a:ea typeface="MS PGothic" pitchFamily="34" charset="-128"/>
            </a:endParaRPr>
          </a:p>
          <a:p>
            <a:pPr eaLnBrk="0" hangingPunct="0"/>
            <a:r>
              <a:rPr lang="en-GB" altLang="ja-JP" sz="2400" b="1" dirty="0" smtClean="0">
                <a:solidFill>
                  <a:srgbClr val="245898"/>
                </a:solidFill>
                <a:ea typeface="MS PGothic" pitchFamily="34" charset="-128"/>
              </a:rPr>
              <a:t>Scope</a:t>
            </a:r>
          </a:p>
          <a:p>
            <a:pPr eaLnBrk="0" hangingPunct="0"/>
            <a:endParaRPr lang="en-GB" altLang="ja-JP" sz="1400" dirty="0" smtClean="0">
              <a:ea typeface="MS PGothic" pitchFamily="34" charset="-128"/>
            </a:endParaRPr>
          </a:p>
          <a:p>
            <a:pPr eaLnBrk="0" hangingPunct="0"/>
            <a:r>
              <a:rPr lang="en-GB" altLang="ja-JP" sz="2000" dirty="0" smtClean="0">
                <a:ea typeface="MS PGothic" pitchFamily="34" charset="-128"/>
              </a:rPr>
              <a:t>All </a:t>
            </a:r>
            <a:r>
              <a:rPr lang="en-GB" altLang="ja-JP" sz="2000" dirty="0">
                <a:ea typeface="MS PGothic" pitchFamily="34" charset="-128"/>
              </a:rPr>
              <a:t>renewable energy sources produced in a sustainable </a:t>
            </a:r>
            <a:r>
              <a:rPr lang="en-GB" altLang="ja-JP" sz="2000" dirty="0" smtClean="0">
                <a:ea typeface="MS PGothic" pitchFamily="34" charset="-128"/>
              </a:rPr>
              <a:t>manner</a:t>
            </a:r>
            <a:endParaRPr lang="en-GB" altLang="ja-JP" sz="2000" dirty="0">
              <a:ea typeface="MS PGothic" pitchFamily="34" charset="-128"/>
            </a:endParaRPr>
          </a:p>
          <a:p>
            <a:pPr lvl="0" eaLnBrk="0" hangingPunct="0"/>
            <a:endParaRPr lang="en-GB" altLang="ja-JP" sz="2000" dirty="0">
              <a:ea typeface="MS PGothic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492875"/>
            <a:ext cx="609600" cy="365125"/>
          </a:xfrm>
        </p:spPr>
        <p:txBody>
          <a:bodyPr/>
          <a:lstStyle/>
          <a:p>
            <a:pPr algn="ctr"/>
            <a:fld id="{6A06B1E7-21B8-4C37-8EB9-3B9E4E23EB19}" type="slidenum">
              <a:rPr lang="en-US" sz="1000" smtClean="0"/>
              <a:pPr algn="ctr"/>
              <a:t>2</a:t>
            </a:fld>
            <a:endParaRPr lang="en-US" sz="1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231" y="5373216"/>
            <a:ext cx="6620256" cy="1347216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19305" y="512498"/>
            <a:ext cx="5328592" cy="72524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5pPr>
            <a:lvl6pPr marL="511761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6pPr>
            <a:lvl7pPr marL="1023523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7pPr>
            <a:lvl8pPr marL="1535285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8pPr>
            <a:lvl9pPr marL="2047046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ZW" sz="2400" dirty="0" smtClean="0"/>
              <a:t>About IRENA</a:t>
            </a:r>
            <a:endParaRPr lang="en-GB" sz="2400" i="1" dirty="0">
              <a:latin typeface="+mn-lt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08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482"/>
    </mc:Choice>
    <mc:Fallback>
      <p:transition spd="slow" advTm="25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00251" y="5973994"/>
            <a:ext cx="387558" cy="2737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13966" y="5365665"/>
            <a:ext cx="4434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/>
              <a:t>143 </a:t>
            </a:r>
            <a:r>
              <a:rPr lang="en-US" sz="2000" b="1" dirty="0"/>
              <a:t>Members</a:t>
            </a:r>
            <a:endParaRPr lang="en-GB" sz="2000" b="1" dirty="0"/>
          </a:p>
          <a:p>
            <a:pPr>
              <a:lnSpc>
                <a:spcPct val="150000"/>
              </a:lnSpc>
            </a:pPr>
            <a:r>
              <a:rPr lang="en-GB" sz="2000" b="1" dirty="0" smtClean="0"/>
              <a:t>29 Signatories/States in Accession</a:t>
            </a:r>
            <a:endParaRPr lang="en-GB" sz="2000" b="1" dirty="0"/>
          </a:p>
        </p:txBody>
      </p:sp>
      <p:sp>
        <p:nvSpPr>
          <p:cNvPr id="72" name="Rectangle 71"/>
          <p:cNvSpPr/>
          <p:nvPr/>
        </p:nvSpPr>
        <p:spPr>
          <a:xfrm>
            <a:off x="300251" y="5529462"/>
            <a:ext cx="387558" cy="2610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58200" y="6492875"/>
            <a:ext cx="685799" cy="365125"/>
          </a:xfrm>
        </p:spPr>
        <p:txBody>
          <a:bodyPr/>
          <a:lstStyle/>
          <a:p>
            <a:pPr algn="ctr"/>
            <a:fld id="{6A06B1E7-21B8-4C37-8EB9-3B9E4E23EB19}" type="slidenum">
              <a:rPr lang="en-US" sz="1000" smtClean="0"/>
              <a:pPr algn="ctr"/>
              <a:t>3</a:t>
            </a:fld>
            <a:endParaRPr lang="en-US" sz="1000" dirty="0"/>
          </a:p>
        </p:txBody>
      </p:sp>
      <p:pic>
        <p:nvPicPr>
          <p:cNvPr id="1026" name="Picture 2" descr="http://www.irena.org/images/Irena_Signatory_Mapnew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51" y="1469767"/>
            <a:ext cx="8324017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19305" y="512498"/>
            <a:ext cx="5328592" cy="72524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5pPr>
            <a:lvl6pPr marL="511761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6pPr>
            <a:lvl7pPr marL="1023523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7pPr>
            <a:lvl8pPr marL="1535285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8pPr>
            <a:lvl9pPr marL="2047046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ZW" sz="2400" dirty="0" smtClean="0"/>
              <a:t>About IRENA</a:t>
            </a:r>
            <a:endParaRPr lang="en-GB" sz="2400" i="1" dirty="0">
              <a:latin typeface="+mn-lt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935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811"/>
    </mc:Choice>
    <mc:Fallback>
      <p:transition spd="slow" advTm="638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65FDF4-D2FE-483D-8AFC-13EC22B32FDB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sp>
        <p:nvSpPr>
          <p:cNvPr id="9" name="TextBox 8"/>
          <p:cNvSpPr txBox="1"/>
          <p:nvPr/>
        </p:nvSpPr>
        <p:spPr>
          <a:xfrm>
            <a:off x="4067944" y="1656847"/>
            <a:ext cx="4778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Objective: Achieving universal access to modern energy service by 2030</a:t>
            </a:r>
            <a:endParaRPr lang="en-US" b="1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260648"/>
            <a:ext cx="5328592" cy="72524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5pPr>
            <a:lvl6pPr marL="511761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6pPr>
            <a:lvl7pPr marL="1023523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7pPr>
            <a:lvl8pPr marL="1535285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8pPr>
            <a:lvl9pPr marL="2047046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400" dirty="0" smtClean="0"/>
              <a:t>A new and accelerated approach to expanding energy access</a:t>
            </a:r>
            <a:endParaRPr lang="en-US" sz="2400" dirty="0"/>
          </a:p>
        </p:txBody>
      </p:sp>
      <p:pic>
        <p:nvPicPr>
          <p:cNvPr id="1026" name="Picture 2" descr="http://www.ecreee.org/sites/default/files/se4all_iy_horizontal_standard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33567"/>
            <a:ext cx="3240360" cy="123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0624006"/>
              </p:ext>
            </p:extLst>
          </p:nvPr>
        </p:nvGraphicFramePr>
        <p:xfrm>
          <a:off x="827584" y="2492896"/>
          <a:ext cx="7527899" cy="367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67544" y="6234060"/>
            <a:ext cx="8522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Achieving universal access to energy will require a new approach that complements traditional energy infrastructure development with decentralised solutions</a:t>
            </a:r>
            <a:endParaRPr lang="en-US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3885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627"/>
    </mc:Choice>
    <mc:Fallback>
      <p:transition spd="slow" advTm="556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Graphic spid="10" grpId="0">
        <p:bldAsOne/>
      </p:bldGraphic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6270928" y="2182855"/>
            <a:ext cx="2552280" cy="4270481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6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65FDF4-D2FE-483D-8AFC-13EC22B32FDB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260648"/>
            <a:ext cx="5328592" cy="72524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5pPr>
            <a:lvl6pPr marL="511761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6pPr>
            <a:lvl7pPr marL="1023523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7pPr>
            <a:lvl8pPr marL="1535285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8pPr>
            <a:lvl9pPr marL="2047046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400" dirty="0" smtClean="0"/>
              <a:t>Decentralised renewable energy solutions will be crucial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71223" y="1268760"/>
            <a:ext cx="8384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Mini-grids and stand-alone solutions are expected to provide 60% of incremental electricity required to achieve universal access globally.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12129047"/>
              </p:ext>
            </p:extLst>
          </p:nvPr>
        </p:nvGraphicFramePr>
        <p:xfrm>
          <a:off x="-890064" y="2061960"/>
          <a:ext cx="6552728" cy="4433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6444208" y="2348880"/>
            <a:ext cx="2160240" cy="7920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Policy and regulations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6466948" y="3408356"/>
            <a:ext cx="2160240" cy="7920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Financing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6466948" y="5517232"/>
            <a:ext cx="2160240" cy="7920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Capacity building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6444208" y="4457756"/>
            <a:ext cx="2160240" cy="7920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Delivery models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4096056" y="2564904"/>
            <a:ext cx="2088232" cy="72008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Realising opportunity</a:t>
            </a:r>
            <a:endParaRPr lang="en-US" sz="1400" dirty="0"/>
          </a:p>
        </p:txBody>
      </p:sp>
      <p:sp>
        <p:nvSpPr>
          <p:cNvPr id="24" name="Right Arrow 23"/>
          <p:cNvSpPr/>
          <p:nvPr/>
        </p:nvSpPr>
        <p:spPr>
          <a:xfrm>
            <a:off x="4096056" y="5517232"/>
            <a:ext cx="2088232" cy="72008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Realising opportunity</a:t>
            </a:r>
            <a:endParaRPr lang="en-US" sz="1400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332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1904"/>
    </mc:Choice>
    <mc:Fallback>
      <p:transition spd="slow" advTm="1019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2" grpId="0" animBg="1"/>
      <p:bldGraphic spid="3" grpId="0">
        <p:bldAsOne/>
      </p:bldGraphic>
      <p:bldP spid="6" grpId="0" animBg="1"/>
      <p:bldP spid="19" grpId="0" animBg="1"/>
      <p:bldP spid="20" grpId="0" animBg="1"/>
      <p:bldP spid="21" grpId="0" animBg="1"/>
      <p:bldP spid="8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937" y="548680"/>
            <a:ext cx="8421688" cy="484187"/>
          </a:xfrm>
        </p:spPr>
        <p:txBody>
          <a:bodyPr/>
          <a:lstStyle/>
          <a:p>
            <a:r>
              <a:rPr lang="en-US" dirty="0" smtClean="0"/>
              <a:t>Scaling-up off-grid </a:t>
            </a:r>
            <a:br>
              <a:rPr lang="en-US" dirty="0" smtClean="0"/>
            </a:br>
            <a:r>
              <a:rPr lang="en-US" dirty="0" smtClean="0"/>
              <a:t>renewable energy deployment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061325" y="6506988"/>
            <a:ext cx="719138" cy="306388"/>
          </a:xfrm>
        </p:spPr>
        <p:txBody>
          <a:bodyPr/>
          <a:lstStyle/>
          <a:p>
            <a:pPr>
              <a:defRPr/>
            </a:pPr>
            <a:fld id="{EFEB9EB3-8C6B-429D-9C01-F1B161707D26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364" y="3895089"/>
            <a:ext cx="2125206" cy="24150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91530"/>
            <a:ext cx="2176708" cy="2418565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4860032" y="1446124"/>
            <a:ext cx="4099967" cy="2169293"/>
            <a:chOff x="298230" y="4508897"/>
            <a:chExt cx="3587969" cy="2169293"/>
          </a:xfrm>
        </p:grpSpPr>
        <p:sp>
          <p:nvSpPr>
            <p:cNvPr id="7" name="Rounded Rectangle 6"/>
            <p:cNvSpPr/>
            <p:nvPr/>
          </p:nvSpPr>
          <p:spPr>
            <a:xfrm>
              <a:off x="990600" y="4508897"/>
              <a:ext cx="1954924" cy="548640"/>
            </a:xfrm>
            <a:prstGeom prst="roundRect">
              <a:avLst/>
            </a:prstGeom>
            <a:solidFill>
              <a:srgbClr val="0872A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rgbClr val="FFFFFF"/>
                  </a:solidFill>
                </a:rPr>
                <a:t>Objective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8230" y="5108530"/>
              <a:ext cx="3587969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285750" indent="-285750" algn="just">
                <a:buSzPct val="125000"/>
                <a:buFont typeface="Arial" pitchFamily="34" charset="0"/>
                <a:buChar char="•"/>
              </a:pPr>
              <a:r>
                <a:rPr lang="en-US" dirty="0">
                  <a:solidFill>
                    <a:srgbClr val="000000"/>
                  </a:solidFill>
                </a:rPr>
                <a:t>Identify key barriers and drivers for stand-alone and mini-grid RE system deployment</a:t>
              </a:r>
            </a:p>
            <a:p>
              <a:pPr marL="285750" indent="-285750" algn="just" fontAlgn="base">
                <a:spcBef>
                  <a:spcPct val="0"/>
                </a:spcBef>
                <a:spcAft>
                  <a:spcPct val="0"/>
                </a:spcAft>
                <a:buSzPct val="125000"/>
                <a:buFont typeface="Arial" pitchFamily="34" charset="0"/>
                <a:buChar char="•"/>
              </a:pPr>
              <a:r>
                <a:rPr lang="en-US" sz="1600" dirty="0" smtClean="0">
                  <a:solidFill>
                    <a:srgbClr val="000000"/>
                  </a:solidFill>
                </a:rPr>
                <a:t>Platform </a:t>
              </a:r>
              <a:r>
                <a:rPr lang="en-US" sz="1600" dirty="0">
                  <a:solidFill>
                    <a:srgbClr val="000000"/>
                  </a:solidFill>
                </a:rPr>
                <a:t>to share experiences, lessons learned and best </a:t>
              </a:r>
              <a:r>
                <a:rPr lang="en-US" sz="1600" dirty="0" smtClean="0">
                  <a:solidFill>
                    <a:srgbClr val="000000"/>
                  </a:solidFill>
                </a:rPr>
                <a:t>practices</a:t>
              </a:r>
              <a:endParaRPr lang="en-US" sz="1600" dirty="0">
                <a:solidFill>
                  <a:srgbClr val="000000"/>
                </a:solidFill>
              </a:endParaRP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10365" y="6456585"/>
            <a:ext cx="7488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C</a:t>
            </a:r>
            <a:r>
              <a:rPr lang="en-US" dirty="0" smtClean="0">
                <a:solidFill>
                  <a:srgbClr val="000000"/>
                </a:solidFill>
              </a:rPr>
              <a:t>onference presentations and outcome papers available at: </a:t>
            </a:r>
            <a:r>
              <a:rPr lang="en-US" dirty="0" smtClean="0">
                <a:solidFill>
                  <a:schemeClr val="tx2"/>
                </a:solidFill>
                <a:hlinkClick r:id="rId7"/>
              </a:rPr>
              <a:t>www.iorec.org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26" y="3448874"/>
            <a:ext cx="28360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25000"/>
            </a:pPr>
            <a:r>
              <a:rPr lang="en-US" sz="1600" b="1" dirty="0" smtClean="0">
                <a:solidFill>
                  <a:srgbClr val="000000"/>
                </a:solidFill>
              </a:rPr>
              <a:t>IOREC 2012 : Accra, Ghana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93250" y="3448874"/>
            <a:ext cx="336543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25000"/>
            </a:pPr>
            <a:r>
              <a:rPr lang="en-US" sz="1600" b="1" dirty="0" smtClean="0">
                <a:solidFill>
                  <a:srgbClr val="000000"/>
                </a:solidFill>
              </a:rPr>
              <a:t>IOREC 2014 : Manila, Philippines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-17219" y="335699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644008" y="3356992"/>
            <a:ext cx="0" cy="30995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0" y="645658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37" y="1446124"/>
            <a:ext cx="4032448" cy="15872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9257" y="3891530"/>
            <a:ext cx="1820020" cy="2430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44245" y="3896890"/>
            <a:ext cx="1706110" cy="241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1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869"/>
    </mc:Choice>
    <mc:Fallback>
      <p:transition spd="slow" advTm="758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421688" cy="484187"/>
          </a:xfrm>
        </p:spPr>
        <p:txBody>
          <a:bodyPr/>
          <a:lstStyle/>
          <a:p>
            <a:r>
              <a:rPr lang="en-US" sz="2400" dirty="0" smtClean="0"/>
              <a:t>Key messages from IOREC 2014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340768"/>
            <a:ext cx="8421688" cy="5369202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n-US" b="1" dirty="0"/>
              <a:t>Integrating off-grid renewable energy </a:t>
            </a:r>
            <a:r>
              <a:rPr lang="en-US" dirty="0"/>
              <a:t>into </a:t>
            </a:r>
            <a:r>
              <a:rPr lang="en-US" dirty="0" smtClean="0"/>
              <a:t>a clear national </a:t>
            </a:r>
            <a:r>
              <a:rPr lang="en-US" dirty="0"/>
              <a:t>rural electrification strategy supported by </a:t>
            </a:r>
            <a:r>
              <a:rPr lang="en-US" dirty="0" smtClean="0"/>
              <a:t>dedicated (and tailor-made) </a:t>
            </a:r>
            <a:r>
              <a:rPr lang="en-US" dirty="0"/>
              <a:t>policies relevant to the sector</a:t>
            </a:r>
            <a:r>
              <a:rPr lang="en-US" dirty="0" smtClean="0"/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en-US" b="1" dirty="0" smtClean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b="1" dirty="0"/>
              <a:t>Need to move away from a project-by-project </a:t>
            </a:r>
            <a:r>
              <a:rPr lang="en-US" b="1" dirty="0" smtClean="0"/>
              <a:t>approach. </a:t>
            </a:r>
            <a:r>
              <a:rPr lang="en-US" dirty="0" smtClean="0"/>
              <a:t>Policies and programmes need to be designed to allow a natural growth of the sector which is built on local capacities, to the extent possible, that can ensure long-term sustainability. 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b="1" dirty="0" smtClean="0"/>
              <a:t>Sustainability is central.</a:t>
            </a:r>
            <a:r>
              <a:rPr lang="en-US" dirty="0" smtClean="0"/>
              <a:t> Ensuring sustainability in energy access efforts wherein all elements of the energy service delivery model contribute to long-term reliability and cost-effectiveness, while maximizing local value creation.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1800" dirty="0" smtClean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b="1" dirty="0"/>
              <a:t>Frameworks for delivering affordable capital. </a:t>
            </a:r>
            <a:r>
              <a:rPr lang="en-US" dirty="0" smtClean="0"/>
              <a:t>Need </a:t>
            </a:r>
            <a:r>
              <a:rPr lang="en-US" dirty="0"/>
              <a:t>to rethink mechanisms through which the financing can be made more accessible to </a:t>
            </a:r>
            <a:r>
              <a:rPr lang="en-US" dirty="0" smtClean="0"/>
              <a:t>rural communities/entrepreneurs.</a:t>
            </a:r>
            <a:endParaRPr lang="en-US" dirty="0"/>
          </a:p>
          <a:p>
            <a:pPr algn="just">
              <a:buFont typeface="Wingdings" panose="05000000000000000000" pitchFamily="2" charset="2"/>
              <a:buChar char="ü"/>
            </a:pPr>
            <a:endParaRPr lang="en-US" b="1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b="1" dirty="0"/>
              <a:t>Capacity </a:t>
            </a:r>
            <a:r>
              <a:rPr lang="en-US" b="1" dirty="0" smtClean="0"/>
              <a:t>Building and awareness raising </a:t>
            </a:r>
            <a:r>
              <a:rPr lang="en-US" dirty="0"/>
              <a:t>efforts directed at </a:t>
            </a:r>
            <a:r>
              <a:rPr lang="en-US" dirty="0" smtClean="0"/>
              <a:t>communities, </a:t>
            </a:r>
            <a:r>
              <a:rPr lang="en-US" dirty="0"/>
              <a:t>financing institutions and </a:t>
            </a:r>
            <a:r>
              <a:rPr lang="en-US" dirty="0" smtClean="0"/>
              <a:t>policy-makers improves </a:t>
            </a:r>
            <a:r>
              <a:rPr lang="en-US" dirty="0"/>
              <a:t>sustainability </a:t>
            </a:r>
            <a:r>
              <a:rPr lang="en-US" dirty="0" smtClean="0"/>
              <a:t>by localizing know-how </a:t>
            </a:r>
            <a:r>
              <a:rPr lang="en-US" dirty="0"/>
              <a:t>for installing, operating and maintaining </a:t>
            </a:r>
            <a:r>
              <a:rPr lang="en-US" dirty="0" smtClean="0"/>
              <a:t>systems.</a:t>
            </a:r>
            <a:endParaRPr lang="en-US" sz="18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EB9EB3-8C6B-429D-9C01-F1B161707D26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10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2520"/>
    </mc:Choice>
    <mc:Fallback>
      <p:transition spd="slow" advTm="1725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6" y="1296143"/>
            <a:ext cx="8530456" cy="5373217"/>
          </a:xfrm>
        </p:spPr>
        <p:txBody>
          <a:bodyPr/>
          <a:lstStyle/>
          <a:p>
            <a:r>
              <a:rPr lang="en-US" dirty="0" smtClean="0"/>
              <a:t>Practitioners have </a:t>
            </a:r>
            <a:r>
              <a:rPr lang="en-US" dirty="0"/>
              <a:t>been designing, fabricating, installing, and sustaining several hundreds of community-owned micro hydro </a:t>
            </a:r>
            <a:r>
              <a:rPr lang="en-US" dirty="0" smtClean="0"/>
              <a:t>projects.</a:t>
            </a:r>
          </a:p>
          <a:p>
            <a:endParaRPr lang="en-US" dirty="0" smtClean="0"/>
          </a:p>
          <a:p>
            <a:r>
              <a:rPr lang="en-US" dirty="0" smtClean="0"/>
              <a:t>Low-cost solutions customised to meet rural demands using local skills/techniques and financially sustainable. Projects employ diverse turbine technologies ranging from HH-level interventions to MW-scale. </a:t>
            </a:r>
          </a:p>
          <a:p>
            <a:endParaRPr lang="en-US" dirty="0" smtClean="0"/>
          </a:p>
          <a:p>
            <a:r>
              <a:rPr lang="en-US" dirty="0" smtClean="0"/>
              <a:t>If decentralised renewable energy is to be considered as “pre-electrification solutions”, then how do we scale this up?</a:t>
            </a:r>
          </a:p>
          <a:p>
            <a:endParaRPr lang="en-US" dirty="0"/>
          </a:p>
          <a:p>
            <a:pPr lvl="1"/>
            <a:r>
              <a:rPr lang="en-US" dirty="0"/>
              <a:t>How can the quality of supply, reliability and grid compatibility of systems be improved without making these solutions unaffordable (or unsustainable)?</a:t>
            </a:r>
          </a:p>
          <a:p>
            <a:pPr lvl="1"/>
            <a:r>
              <a:rPr lang="en-US" dirty="0" smtClean="0"/>
              <a:t>How to enhance access to financing for community-based systems?</a:t>
            </a:r>
          </a:p>
          <a:p>
            <a:pPr lvl="1"/>
            <a:r>
              <a:rPr lang="en-US" dirty="0" smtClean="0"/>
              <a:t>How to build, attract and </a:t>
            </a:r>
            <a:r>
              <a:rPr lang="en-US" dirty="0" err="1" smtClean="0"/>
              <a:t>mobilise</a:t>
            </a:r>
            <a:r>
              <a:rPr lang="en-US" dirty="0" smtClean="0"/>
              <a:t> the necessary skills?</a:t>
            </a:r>
          </a:p>
          <a:p>
            <a:pPr lvl="1"/>
            <a:r>
              <a:rPr lang="en-US" dirty="0" smtClean="0"/>
              <a:t>How to adopt an integrated approach to energy provision to stimulate socio-economic development through SMEs/rural industries?</a:t>
            </a:r>
          </a:p>
          <a:p>
            <a:pPr lvl="1"/>
            <a:r>
              <a:rPr lang="en-US" dirty="0" smtClean="0"/>
              <a:t>What policy and regulatory frameworks will be required?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65FDF4-D2FE-483D-8AFC-13EC22B32FDB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67544" y="620688"/>
            <a:ext cx="8421688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872A6"/>
                </a:solidFill>
                <a:latin typeface="ITC Avant Garde Gothic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5pPr>
            <a:lvl6pPr marL="511761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6pPr>
            <a:lvl7pPr marL="1023523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7pPr>
            <a:lvl8pPr marL="1535285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8pPr>
            <a:lvl9pPr marL="2047046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E1001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400" kern="0" dirty="0" smtClean="0"/>
              <a:t>Mini-hydro in Myanmar: </a:t>
            </a:r>
            <a:br>
              <a:rPr lang="en-US" sz="2400" kern="0" dirty="0" smtClean="0"/>
            </a:br>
            <a:r>
              <a:rPr lang="en-US" sz="2400" kern="0" dirty="0" smtClean="0"/>
              <a:t>Building on strong foundations</a:t>
            </a:r>
            <a:endParaRPr lang="en-US" sz="2400" kern="0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83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9457"/>
    </mc:Choice>
    <mc:Fallback>
      <p:transition spd="slow" advTm="199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6" y="1415146"/>
            <a:ext cx="8421688" cy="720079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The right policy and regulatory frameworks vary depending on the services delivered, technology adopted, delivery model and ownership structure.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65FDF4-D2FE-483D-8AFC-13EC22B32FDB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sp>
        <p:nvSpPr>
          <p:cNvPr id="8" name="Rounded Rectangle 7"/>
          <p:cNvSpPr/>
          <p:nvPr/>
        </p:nvSpPr>
        <p:spPr>
          <a:xfrm>
            <a:off x="2994935" y="3158815"/>
            <a:ext cx="1538940" cy="2664296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Solar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Mini-hydro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Biomass</a:t>
            </a: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Diesel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Hybrid solutions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098002" y="3158815"/>
            <a:ext cx="1653378" cy="2664296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Household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Community-driven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Private sector</a:t>
            </a: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Public sector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PPP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5612" y="2450717"/>
            <a:ext cx="1630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Energy service delivered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938890" y="2448044"/>
            <a:ext cx="1630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Technology solution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156227" y="2448043"/>
            <a:ext cx="1422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Delivery model</a:t>
            </a:r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421688" cy="484187"/>
          </a:xfrm>
        </p:spPr>
        <p:txBody>
          <a:bodyPr/>
          <a:lstStyle/>
          <a:p>
            <a:r>
              <a:rPr lang="en-US" sz="2400" dirty="0" smtClean="0"/>
              <a:t>Policy and regulations are critical</a:t>
            </a:r>
            <a:endParaRPr lang="en-US" sz="24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4533875" y="3446847"/>
            <a:ext cx="564127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533875" y="3950903"/>
            <a:ext cx="5641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533875" y="3950903"/>
            <a:ext cx="564127" cy="7047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533875" y="3950903"/>
            <a:ext cx="564127" cy="11368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533875" y="3950903"/>
            <a:ext cx="564127" cy="15688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749779" y="3542286"/>
            <a:ext cx="1396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What policies are required to scale-up?</a:t>
            </a:r>
            <a:endParaRPr lang="en-US" dirty="0"/>
          </a:p>
        </p:txBody>
      </p:sp>
      <p:sp>
        <p:nvSpPr>
          <p:cNvPr id="30" name="Right Arrow 29"/>
          <p:cNvSpPr/>
          <p:nvPr/>
        </p:nvSpPr>
        <p:spPr>
          <a:xfrm>
            <a:off x="6885683" y="3770883"/>
            <a:ext cx="86409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67544" y="6111143"/>
            <a:ext cx="7885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IRENA is currently undertaking a study to assess these interlinkages and better inform decision making in supporting the mini-grid sector</a:t>
            </a:r>
            <a:endParaRPr lang="en-US" b="1" dirty="0"/>
          </a:p>
        </p:txBody>
      </p:sp>
      <p:sp>
        <p:nvSpPr>
          <p:cNvPr id="27" name="Rounded Rectangle 26"/>
          <p:cNvSpPr/>
          <p:nvPr/>
        </p:nvSpPr>
        <p:spPr>
          <a:xfrm>
            <a:off x="652135" y="3230705"/>
            <a:ext cx="1538940" cy="39615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Tier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52135" y="3770883"/>
            <a:ext cx="1538940" cy="39615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Tier 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52135" y="4292888"/>
            <a:ext cx="1538940" cy="39615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Tier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652135" y="4814726"/>
            <a:ext cx="1538940" cy="39615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Tier 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650707" y="5300833"/>
            <a:ext cx="1538940" cy="39615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Tier 5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>
            <a:stCxn id="28" idx="3"/>
          </p:cNvCxnSpPr>
          <p:nvPr/>
        </p:nvCxnSpPr>
        <p:spPr>
          <a:xfrm flipV="1">
            <a:off x="2191075" y="3878895"/>
            <a:ext cx="803860" cy="90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9" idx="3"/>
          </p:cNvCxnSpPr>
          <p:nvPr/>
        </p:nvCxnSpPr>
        <p:spPr>
          <a:xfrm flipV="1">
            <a:off x="2191075" y="3878895"/>
            <a:ext cx="803860" cy="612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31" idx="3"/>
          </p:cNvCxnSpPr>
          <p:nvPr/>
        </p:nvCxnSpPr>
        <p:spPr>
          <a:xfrm flipV="1">
            <a:off x="2191075" y="3859455"/>
            <a:ext cx="803860" cy="11533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5" idx="3"/>
          </p:cNvCxnSpPr>
          <p:nvPr/>
        </p:nvCxnSpPr>
        <p:spPr>
          <a:xfrm flipV="1">
            <a:off x="2189647" y="3887171"/>
            <a:ext cx="805288" cy="16117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97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2014"/>
    </mc:Choice>
    <mc:Fallback>
      <p:transition spd="slow" advTm="142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1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78.4|4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DFEE1A1A4C134C9B9471C6485ECC38" ma:contentTypeVersion="0" ma:contentTypeDescription="Create a new document." ma:contentTypeScope="" ma:versionID="a975fb6683187c0d7262e6acaf3503c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345E26-BAC9-47CC-AC35-2632352A3B5B}">
  <ds:schemaRefs>
    <ds:schemaRef ds:uri="http://purl.org/dc/terms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36805F6-CB52-4FF6-A634-180897EA4C1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2628D9-ADE5-430F-9953-058661C9F55F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B9A4C954-EABD-49A4-8D57-29F276C14E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7998</TotalTime>
  <Words>1035</Words>
  <Application>Microsoft Office PowerPoint</Application>
  <PresentationFormat>On-screen Show (4:3)</PresentationFormat>
  <Paragraphs>182</Paragraphs>
  <Slides>14</Slides>
  <Notes>9</Notes>
  <HiddenSlides>2</HiddenSlides>
  <MMClips>12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MS PGothic</vt:lpstr>
      <vt:lpstr>Arial</vt:lpstr>
      <vt:lpstr>Calibri</vt:lpstr>
      <vt:lpstr>ITC Avant Garde Gothic</vt:lpstr>
      <vt:lpstr>Wingdings</vt:lpstr>
      <vt:lpstr>Standarddesign</vt:lpstr>
      <vt:lpstr>Advancing Mini-Hydropower in Myanmar Towards SE4ALL 30th July 2015</vt:lpstr>
      <vt:lpstr>PowerPoint Presentation</vt:lpstr>
      <vt:lpstr>PowerPoint Presentation</vt:lpstr>
      <vt:lpstr>PowerPoint Presentation</vt:lpstr>
      <vt:lpstr>PowerPoint Presentation</vt:lpstr>
      <vt:lpstr>Scaling-up off-grid  renewable energy deployment</vt:lpstr>
      <vt:lpstr>Key messages from IOREC 2014</vt:lpstr>
      <vt:lpstr>PowerPoint Presentation</vt:lpstr>
      <vt:lpstr>Policy and regulations are critical</vt:lpstr>
      <vt:lpstr>PowerPoint Presentation</vt:lpstr>
      <vt:lpstr>PowerPoint Presentation</vt:lpstr>
      <vt:lpstr>Thank you!  Divyam Nagpal (Dnagpal@irena.org)</vt:lpstr>
      <vt:lpstr>Fourth cycle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Office</dc:creator>
  <cp:lastModifiedBy>Divyam Nagpal</cp:lastModifiedBy>
  <cp:revision>1570</cp:revision>
  <cp:lastPrinted>2015-07-29T05:33:22Z</cp:lastPrinted>
  <dcterms:created xsi:type="dcterms:W3CDTF">2010-01-06T11:15:24Z</dcterms:created>
  <dcterms:modified xsi:type="dcterms:W3CDTF">2015-07-29T11:53:57Z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0x01010088DFEE1A1A4C134C9B9471C6485ECC38</vt:lpwstr>
  </property>
</Properties>
</file>